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9" r:id="rId18"/>
    <p:sldId id="280" r:id="rId19"/>
    <p:sldId id="270" r:id="rId20"/>
    <p:sldId id="271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5C28E-0286-41E5-B677-053A5CB304B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9BC37-1146-4BF3-BD88-20CC1830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 was only to be declared unconstitutional</a:t>
            </a:r>
            <a:r>
              <a:rPr lang="en-US" baseline="0" dirty="0" smtClean="0"/>
              <a:t> and demoted. VA official in 1988, with major program VHA in 1995.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2DED-19BF-4F2C-B6B8-1A6E8FB905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1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8222-4252-429E-AD04-1DE16892B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51123-9EE2-4E99-B85A-6DA778570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D9E03-5395-4400-B5E0-5D511093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B2684-F955-4836-9233-EFC1D597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634F-48F1-4760-A4F3-D289276D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54F2-83D6-4CA9-89A5-0D13C690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73E70-7D6F-405B-A31E-B1CE8614F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B4DDE-95E5-461D-8653-33F6BE57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742C-CAD9-44BB-96DE-EC2BCCD0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8096F-AC8C-4040-A21F-F1680C13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80E6ED-0432-4141-BB84-535C5CC33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FFDE7-E80C-4385-BB78-C8C63D072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7EAB-C5A7-4754-86AC-96162C67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F2749-A595-44C3-B2E4-9604177C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48DD-F42C-45A3-9C44-451B4AF9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34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A20-CD24-40F8-9E13-612B2E60DC2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4799-AD06-4675-AB4B-074EBB4EE7B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4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7C35-AC7A-41F0-823F-59A915FA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4C189-3EA2-413A-8377-68AC48521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FBC7F-5CC1-4D3E-8D7E-D1709398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76CD7-D2D1-4E5A-8C1D-E3EF9C5E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3BC8E-D1C9-44AC-BFD2-66F0C2FA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55AA-CFD5-420B-93D5-7E362EE9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45D12-C4EC-49D2-BC02-7D689C072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A92D-2A05-48E2-BF4A-17BF8974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92CD7-FE91-49E8-8F34-CA1DFDCA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EE18-AFAE-4D71-AD6F-D7388188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FE2A-50E1-4CB2-A86C-18A1A08A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32D6B-F0FD-4813-AC32-7622502D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3096-F88B-4FFE-A8AB-C760229DF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44D59-FECF-471F-9E2E-A816110A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DDEAC-62F5-4C65-A3D3-227802AA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759BE-9548-4A22-9A62-D2DB4F20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9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0706-78E7-42D5-8514-1781154F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69846-7DFD-4958-8400-172EDDCF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4284F-C5CE-4CA1-B648-4A2876695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7EDFE-A571-439E-AFCE-333208061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DB83E-AC3B-4799-B898-68D319AC9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C74B0-5DD1-4B3C-A072-D94FC179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2C5B1-62AD-495C-BA8C-3F8C622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B20D1-DEC6-4AD4-8213-3DBA0EAC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E581-66CB-481B-8F24-606DC13D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A0208-9C3D-42BB-8158-7495B8CC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F59B4-AB25-49A5-A964-CEFD59BE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C1318-76AF-4F9B-BCA9-487FCEF6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B9355-ABC0-4F9D-8D70-3F058C65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A9F09-539E-4AA5-86F0-161EE999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8D2AD-2D4B-4100-A04A-4D647087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9EE3-6753-428F-98BD-32584EEA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594B-AC69-48B9-B9CB-B75758BC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C2FEC-44FC-4E1E-B165-2A2946393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B334-E920-4D4B-BE60-35C50D60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7A6FB-9903-45B2-98B1-8B7AB392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B6006-D0D0-4041-9671-660DC496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4239-A5C7-4174-A3BC-B0150B16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B1753-D0F1-42AA-BDE4-E9B6E3BB4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2A6DB-7493-45D9-89CE-96C5206C4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D13D6-83C7-4FD9-B05B-0157D443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B5910-45C0-4AA5-9CCB-70D3BCB2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AABC7-8781-4EF5-9F15-1EE4DB97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02AF9-5D90-49B6-9519-8BC2A05F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596B1-54D2-4938-A51B-758A7049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37396-DF24-45F9-97FA-77CBB982F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9D08-56D1-4458-970F-47D72AAFF9F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F3DFC-E41A-49D3-9BE8-230213A45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18808-C7BC-43DC-AFCD-DD1BADEEE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72A4-1019-4D57-8B60-8CDDFE7E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upload.wikimedia.org/wikipedia/commons/e/e0/United_States_Department_of_Defense_Seal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e/e8/US-DeptOfTheTreasury-Seal.sv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commons/2/26/US-DeptOfJustice-Seal.sv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5/US-DeptOfLabor-Seal.sv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upload.wikimedia.org/wikipedia/commons/c/cc/US-DeptOfAgriculture-Seal2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e/e7/US-DeptOfTheInterior-Seal.sv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f/f2/US-DeptOfCommerce-Seal.svg" TargetMode="Externa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://upload.wikimedia.org/wikipedia/commons/e/e6/US-DeptOfHHS-Seal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3/3c/US-DeptOfTransportation-Seal.sv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upload.wikimedia.org/wikipedia/commons/1/1c/US-DeptOfHUD-Seal.sv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upload.wikimedia.org/wikipedia/commons/0/0e/US-DeptOfEducation-Seal.svg" TargetMode="External"/><Relationship Id="rId7" Type="http://schemas.openxmlformats.org/officeDocument/2006/relationships/hyperlink" Target="http://upload.wikimedia.org/wikipedia/commons/4/4c/US_Department_of_Homeland_Security_Seal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upload.wikimedia.org/wikipedia/commons/b/bf/US-DeptOfEnergy-Seal.sv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://upload.wikimedia.org/wikipedia/commons/1/1e/US-DeptOfVeteransAffairs-Seal.sv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39B7-B8E4-4F6D-934F-901852196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5A312-839D-45D6-AA07-8136C9835A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4: Political Institutions</a:t>
            </a:r>
          </a:p>
          <a:p>
            <a:r>
              <a:rPr lang="en-US" dirty="0"/>
              <a:t>Chapter 12 | </a:t>
            </a:r>
            <a:r>
              <a:rPr lang="en-US" dirty="0" smtClean="0"/>
              <a:t>22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4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1C05-86C9-4549-A3BA-C5BB7060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Superpolitician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4EBB-6D82-4B6A-9F9A-CA9CCD3E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few powers are given to the president by the Constitution, “the president must establish a ‘</a:t>
            </a:r>
            <a:r>
              <a:rPr lang="en-US" dirty="0" smtClean="0"/>
              <a:t>professional </a:t>
            </a:r>
            <a:r>
              <a:rPr lang="en-US" dirty="0"/>
              <a:t>reputation’ that will convince Congress, the bureaucracy, and the public to support [their] agenda.”</a:t>
            </a:r>
          </a:p>
          <a:p>
            <a:pPr lvl="1"/>
            <a:r>
              <a:rPr lang="en-US" dirty="0"/>
              <a:t>It is said that the ultimate presidential power is the power of persuasion.</a:t>
            </a:r>
          </a:p>
          <a:p>
            <a:r>
              <a:rPr lang="en-US" dirty="0"/>
              <a:t>Presidents with high approval ratings typically use their ratings to persuade Congress into supporting the president’s legislative plans.</a:t>
            </a:r>
          </a:p>
          <a:p>
            <a:pPr lvl="1"/>
            <a:r>
              <a:rPr lang="en-US" dirty="0"/>
              <a:t>Congress doesn’t want to vote against their own constituency.</a:t>
            </a:r>
          </a:p>
          <a:p>
            <a:pPr lvl="1"/>
            <a:r>
              <a:rPr lang="en-US" dirty="0"/>
              <a:t>A president’s public approval is measured by national polls. </a:t>
            </a:r>
          </a:p>
          <a:p>
            <a:pPr lvl="1"/>
            <a:r>
              <a:rPr lang="en-US" dirty="0"/>
              <a:t>“Going public”: when the president goes over Congress, taking their case directly to the people, often weakening the ability of Congress to modify the president’s agenda.</a:t>
            </a:r>
          </a:p>
        </p:txBody>
      </p:sp>
    </p:spTree>
    <p:extLst>
      <p:ext uri="{BB962C8B-B14F-4D97-AF65-F5344CB8AC3E}">
        <p14:creationId xmlns:p14="http://schemas.microsoft.com/office/powerpoint/2010/main" val="232364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E575-626A-48DD-961C-59996597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Uses of Presidential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9588-D368-4DBF-899D-D99AC34F2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powers: inherent powers exercised by the president during a period of national crisis. </a:t>
            </a:r>
          </a:p>
          <a:p>
            <a:pPr lvl="1"/>
            <a:r>
              <a:rPr lang="en-US" dirty="0"/>
              <a:t>Most apparent in foreign policy, though used domestically.</a:t>
            </a:r>
          </a:p>
          <a:p>
            <a:pPr lvl="1"/>
            <a:r>
              <a:rPr lang="en-US" dirty="0"/>
              <a:t>Martial law: the suspension of ordinary law and civil liberties in favor of a militaristic government operation.</a:t>
            </a:r>
          </a:p>
          <a:p>
            <a:r>
              <a:rPr lang="en-US" dirty="0"/>
              <a:t>Executive Orders: a rule or regulation issued by the president that has the force of law.</a:t>
            </a:r>
          </a:p>
          <a:p>
            <a:pPr lvl="1"/>
            <a:r>
              <a:rPr lang="en-US" dirty="0"/>
              <a:t>A legislative power on which the only restriction is that it must be published in the </a:t>
            </a:r>
            <a:r>
              <a:rPr lang="en-US" i="1" dirty="0"/>
              <a:t>Federal Register</a:t>
            </a:r>
            <a:r>
              <a:rPr lang="en-US" dirty="0"/>
              <a:t>—the daily publication of the US government.</a:t>
            </a:r>
          </a:p>
        </p:txBody>
      </p:sp>
    </p:spTree>
    <p:extLst>
      <p:ext uri="{BB962C8B-B14F-4D97-AF65-F5344CB8AC3E}">
        <p14:creationId xmlns:p14="http://schemas.microsoft.com/office/powerpoint/2010/main" val="279299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F07F-F446-47B2-9A9B-53862788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Uses of Presidential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7931-0FAF-4B3B-9C9F-38535D3F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Executive Privilege: the right of executive officials to withhold information or refuse to appear before a legislative committee.</a:t>
            </a:r>
          </a:p>
          <a:p>
            <a:pPr lvl="1"/>
            <a:r>
              <a:rPr lang="en-US" dirty="0"/>
              <a:t>Relies on the principle of separation of powers.</a:t>
            </a:r>
          </a:p>
          <a:p>
            <a:pPr lvl="1"/>
            <a:r>
              <a:rPr lang="en-US" dirty="0"/>
              <a:t>Cannot be used to prevent evidence from being heard in criminal cases, and protects Secret Service from testifying in court as witnesses.</a:t>
            </a:r>
          </a:p>
          <a:p>
            <a:pPr lvl="1"/>
            <a:r>
              <a:rPr lang="en-US" dirty="0"/>
              <a:t>There are still questions about what falls under executive privilege.</a:t>
            </a:r>
          </a:p>
        </p:txBody>
      </p:sp>
    </p:spTree>
    <p:extLst>
      <p:ext uri="{BB962C8B-B14F-4D97-AF65-F5344CB8AC3E}">
        <p14:creationId xmlns:p14="http://schemas.microsoft.com/office/powerpoint/2010/main" val="372617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3D11-3630-446E-944B-2E9A15DE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79AA8-A352-4E02-A515-8E095BEDC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president made by removed by Congress for committing “Treason, Bribery, or other high Crimes and Misdemeanors” in accordance with the Constitution.</a:t>
            </a:r>
          </a:p>
          <a:p>
            <a:pPr lvl="1"/>
            <a:r>
              <a:rPr lang="en-US" dirty="0"/>
              <a:t>The House may bring accusations, while the Senate conducts the trial.</a:t>
            </a:r>
          </a:p>
          <a:p>
            <a:pPr lvl="1"/>
            <a:r>
              <a:rPr lang="en-US" dirty="0"/>
              <a:t>Impeachment: an action by the House to accuse the president, VP, or other civil officers of committing treason, bribery, or other high crimes. </a:t>
            </a:r>
          </a:p>
          <a:p>
            <a:pPr lvl="2"/>
            <a:r>
              <a:rPr lang="en-US" dirty="0"/>
              <a:t>No president has ever been “impeach and convicted,” that is removed from office though attempts have happened three times (A. Johnson, Nixon, Clinton). </a:t>
            </a:r>
          </a:p>
          <a:p>
            <a:pPr lvl="2"/>
            <a:r>
              <a:rPr lang="en-US" dirty="0"/>
              <a:t>Impeachment was also attempted against members of the Supreme Court.</a:t>
            </a:r>
          </a:p>
        </p:txBody>
      </p:sp>
    </p:spTree>
    <p:extLst>
      <p:ext uri="{BB962C8B-B14F-4D97-AF65-F5344CB8AC3E}">
        <p14:creationId xmlns:p14="http://schemas.microsoft.com/office/powerpoint/2010/main" val="23740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38F1-2BDE-4739-B992-A498125B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Cabinet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069A-85BE-4B09-BE1F-EC189107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Cabinet: an advisory group selected by the president to aid in decision making which includes the 15 executive departments and other offices.</a:t>
            </a:r>
          </a:p>
          <a:p>
            <a:r>
              <a:rPr lang="en-US" dirty="0"/>
              <a:t>“Kitchen cabinet”: the informal advisors of the president.</a:t>
            </a:r>
          </a:p>
          <a:p>
            <a:r>
              <a:rPr lang="en-US" dirty="0"/>
              <a:t>The Constitution does not require the President consult with his cabinet, it’s actually an implied power that says the cabinet exists.</a:t>
            </a:r>
          </a:p>
          <a:p>
            <a:pPr lvl="1"/>
            <a:r>
              <a:rPr lang="en-US" dirty="0"/>
              <a:t>Often department heads are more concerned about their own department rather than the president’s proposals, so there is a great chance of a conflict of interest.</a:t>
            </a:r>
          </a:p>
        </p:txBody>
      </p:sp>
    </p:spTree>
    <p:extLst>
      <p:ext uri="{BB962C8B-B14F-4D97-AF65-F5344CB8AC3E}">
        <p14:creationId xmlns:p14="http://schemas.microsoft.com/office/powerpoint/2010/main" val="25895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25179"/>
            <a:ext cx="10515600" cy="4351338"/>
          </a:xfrm>
        </p:spPr>
        <p:txBody>
          <a:bodyPr/>
          <a:lstStyle/>
          <a:p>
            <a:r>
              <a:rPr lang="en-US" dirty="0"/>
              <a:t>State: responsible for implementing foreign policy and operating diplomatic missions</a:t>
            </a:r>
          </a:p>
          <a:p>
            <a:r>
              <a:rPr lang="en-US" dirty="0"/>
              <a:t>Treasury: responsible for all currency, collecting taxes, and managing federal finances</a:t>
            </a:r>
          </a:p>
          <a:p>
            <a:r>
              <a:rPr lang="en-US" dirty="0"/>
              <a:t>Defense: coordinates and supervises all agencies and functions of the government concerning national security and military</a:t>
            </a:r>
          </a:p>
          <a:p>
            <a:r>
              <a:rPr lang="en-US" dirty="0"/>
              <a:t>Justice: responsible for enforcing laws and administering justice</a:t>
            </a:r>
          </a:p>
        </p:txBody>
      </p:sp>
      <p:pic>
        <p:nvPicPr>
          <p:cNvPr id="4" name="Picture 6" descr="File:United States Department of Defense Sea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599"/>
            <a:ext cx="183185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File:US-DeptOfJustice-Seal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654" y="4800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File:US-DeptOfTheTreasury-Seal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800600"/>
            <a:ext cx="1778159" cy="177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thumb/7/7b/Seal_of_the_United_States_Department_of_State.svg/2000px-Seal_of_the_United_States_Department_of_State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63" y="4800600"/>
            <a:ext cx="1778158" cy="17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342300"/>
            <a:ext cx="10515600" cy="4351338"/>
          </a:xfrm>
        </p:spPr>
        <p:txBody>
          <a:bodyPr/>
          <a:lstStyle/>
          <a:p>
            <a:r>
              <a:rPr lang="en-US" dirty="0"/>
              <a:t>Interior: responsible for managing and conserving federal lands and natural resources, and managing programs related to domestic sovereign nations</a:t>
            </a:r>
          </a:p>
          <a:p>
            <a:r>
              <a:rPr lang="en-US" dirty="0"/>
              <a:t>Agriculture: develops and carries out policies concerning agriculture, forestry, and food</a:t>
            </a:r>
          </a:p>
          <a:p>
            <a:r>
              <a:rPr lang="en-US" dirty="0"/>
              <a:t>Commerce: tasked with creating an infrastructure that promotes economic growth</a:t>
            </a:r>
          </a:p>
          <a:p>
            <a:r>
              <a:rPr lang="en-US" dirty="0"/>
              <a:t>Labor: responsible for occupational safety, standards, and services</a:t>
            </a:r>
          </a:p>
        </p:txBody>
      </p:sp>
      <p:pic>
        <p:nvPicPr>
          <p:cNvPr id="4" name="Picture 2" descr="File:US-DeptOfAgriculture-Seal2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41" y="4881156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:US-DeptOfCommerce-Seal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41" y="4881156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File:US-DeptOfTheInterior-Seal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96" y="4833984"/>
            <a:ext cx="1846945" cy="18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File:US-DeptOfLabor-Seal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42" y="4833984"/>
            <a:ext cx="1790859" cy="179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&amp; Human Services: tasked with protecting the health of Americans and providing essential human services (CDC, Medicare/Medicaid)</a:t>
            </a:r>
          </a:p>
          <a:p>
            <a:r>
              <a:rPr lang="en-US" dirty="0"/>
              <a:t>Housing &amp; Urban Development: develop and carry out policies relating to housing and “strong, sustainable communities”</a:t>
            </a:r>
          </a:p>
          <a:p>
            <a:r>
              <a:rPr lang="en-US" dirty="0"/>
              <a:t>Transportation: tasked with creating safe and efficient transportation systems to serve the US</a:t>
            </a:r>
          </a:p>
        </p:txBody>
      </p:sp>
      <p:pic>
        <p:nvPicPr>
          <p:cNvPr id="4" name="Picture 12" descr="File:US-DeptOfHHS-Sea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2" y="4724401"/>
            <a:ext cx="1790699" cy="17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File:US-DeptOfHUD-Seal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81" y="4724401"/>
            <a:ext cx="1790699" cy="17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File:US-DeptOfTransportation-Seal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766" y="4737021"/>
            <a:ext cx="1765455" cy="17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20672"/>
            <a:ext cx="10515600" cy="4351338"/>
          </a:xfrm>
        </p:spPr>
        <p:txBody>
          <a:bodyPr/>
          <a:lstStyle/>
          <a:p>
            <a:r>
              <a:rPr lang="en-US" dirty="0"/>
              <a:t>Energy: create and carry out policies regarding nuclear material (including weaponry), and domestic energy production</a:t>
            </a:r>
          </a:p>
          <a:p>
            <a:r>
              <a:rPr lang="en-US" dirty="0"/>
              <a:t>Education: create and carry  out policy and assistance for education, and collect data on US schools without establishing schools themselves</a:t>
            </a:r>
          </a:p>
          <a:p>
            <a:r>
              <a:rPr lang="en-US" dirty="0"/>
              <a:t>Veterans Affairs: responsible for administering benefit programs to veterans, their families, and survivors.</a:t>
            </a:r>
          </a:p>
          <a:p>
            <a:r>
              <a:rPr lang="en-US" dirty="0"/>
              <a:t>Homeland Security: responsible for protecting the US domestically and responding to attacks and natural disasters.</a:t>
            </a:r>
          </a:p>
        </p:txBody>
      </p:sp>
      <p:pic>
        <p:nvPicPr>
          <p:cNvPr id="4" name="Picture 8" descr="File:US-DeptOfEducation-Seal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05" y="5257801"/>
            <a:ext cx="1513113" cy="15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File:US-DeptOfEnergy-Seal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5257800"/>
            <a:ext cx="1503133" cy="15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File:US Department of Homeland Security Seal.sv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16" y="5247820"/>
            <a:ext cx="1517328" cy="15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File:US-DeptOfVeteransAffairs-Seal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98" y="5257800"/>
            <a:ext cx="1505641" cy="15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4A0C-E415-4618-9B39-A56E646B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Office of the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B529A-2CD6-4FD7-91BB-35487395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organization established by FDR to assist the president in carrying out major duties.</a:t>
            </a:r>
          </a:p>
          <a:p>
            <a:r>
              <a:rPr lang="en-US" dirty="0"/>
              <a:t>Includes several major agencies including the White House Office, Office of the Vice President, the OMB, the National Security Council, and more.</a:t>
            </a:r>
          </a:p>
          <a:p>
            <a:pPr lvl="1"/>
            <a:r>
              <a:rPr lang="en-US" dirty="0"/>
              <a:t>White House Office: the personal office of the president which tends to presidential political needs and manages the media.</a:t>
            </a:r>
          </a:p>
          <a:p>
            <a:pPr lvl="1"/>
            <a:r>
              <a:rPr lang="en-US" dirty="0"/>
              <a:t>Office of Management and Budget (OMB): assists the president in preparing the annual budget, clearing and coordinating departmental budgets, and supervising the administration of the federal budget.</a:t>
            </a:r>
          </a:p>
          <a:p>
            <a:pPr lvl="1"/>
            <a:r>
              <a:rPr lang="en-US" dirty="0"/>
              <a:t>National Security Council (NSC): agency that advises the president on national security.</a:t>
            </a:r>
          </a:p>
          <a:p>
            <a:pPr lvl="1"/>
            <a:r>
              <a:rPr lang="en-US" dirty="0"/>
              <a:t>“Policy Czar”: a high-ranking member of the Executive Office of the President appointed to coordinate action in one specific policy area.</a:t>
            </a:r>
          </a:p>
        </p:txBody>
      </p:sp>
    </p:spTree>
    <p:extLst>
      <p:ext uri="{BB962C8B-B14F-4D97-AF65-F5344CB8AC3E}">
        <p14:creationId xmlns:p14="http://schemas.microsoft.com/office/powerpoint/2010/main" val="263720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88D9-801E-42D4-B6D1-D1A71D42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9A69B-2184-47DD-AFA7-1FFDD6355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 years old</a:t>
            </a:r>
          </a:p>
          <a:p>
            <a:pPr lvl="1"/>
            <a:r>
              <a:rPr lang="en-US" dirty="0"/>
              <a:t>TR was youngest president at 42; JFK was youngest elected president at 43.</a:t>
            </a:r>
          </a:p>
          <a:p>
            <a:pPr lvl="1"/>
            <a:r>
              <a:rPr lang="en-US" dirty="0"/>
              <a:t>Average age: 54.</a:t>
            </a:r>
          </a:p>
          <a:p>
            <a:r>
              <a:rPr lang="en-US" dirty="0"/>
              <a:t>14 year resident</a:t>
            </a:r>
          </a:p>
          <a:p>
            <a:r>
              <a:rPr lang="en-US" dirty="0"/>
              <a:t>Natural-born citizen</a:t>
            </a:r>
          </a:p>
          <a:p>
            <a:pPr lvl="1"/>
            <a:r>
              <a:rPr lang="en-US" dirty="0"/>
              <a:t>There are questions remaining about this clause, including about those born to American parents abroad, naturalized citizens, and those with dual-citizenship.</a:t>
            </a:r>
          </a:p>
        </p:txBody>
      </p:sp>
    </p:spTree>
    <p:extLst>
      <p:ext uri="{BB962C8B-B14F-4D97-AF65-F5344CB8AC3E}">
        <p14:creationId xmlns:p14="http://schemas.microsoft.com/office/powerpoint/2010/main" val="764036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1B3B-54E3-4AFA-8E82-79D2A1C9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Succession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98F18-1A12-46C8-84E8-E4153C93A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by the 25</a:t>
            </a:r>
            <a:r>
              <a:rPr lang="en-US" baseline="30000" dirty="0"/>
              <a:t>th</a:t>
            </a:r>
            <a:r>
              <a:rPr lang="en-US" dirty="0"/>
              <a:t> Amendment.</a:t>
            </a:r>
          </a:p>
          <a:p>
            <a:pPr lvl="1"/>
            <a:r>
              <a:rPr lang="en-US" dirty="0"/>
              <a:t>Ratified in 1967, it creates the procedures for filling presidential and vice presidential vacancies and makes provisions for presidential disability.</a:t>
            </a:r>
          </a:p>
          <a:p>
            <a:pPr lvl="1"/>
            <a:r>
              <a:rPr lang="en-US" dirty="0"/>
              <a:t>The Constitution had been vague on what should happen if anything befell the president, leaving many questions and improvised situations in its wake.</a:t>
            </a:r>
          </a:p>
          <a:p>
            <a:pPr lvl="1"/>
            <a:r>
              <a:rPr lang="en-US" dirty="0"/>
              <a:t>Eight presidents have died in office, while others have had bouts of “disability”.</a:t>
            </a:r>
          </a:p>
        </p:txBody>
      </p:sp>
    </p:spTree>
    <p:extLst>
      <p:ext uri="{BB962C8B-B14F-4D97-AF65-F5344CB8AC3E}">
        <p14:creationId xmlns:p14="http://schemas.microsoft.com/office/powerpoint/2010/main" val="42038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085B-4D82-4DB8-84C7-A385C74C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Succession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A3AA-7849-455F-96B4-0568F1C4E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President </a:t>
            </a:r>
            <a:r>
              <a:rPr lang="en-US" dirty="0">
                <a:sym typeface="Wingdings" panose="05000000000000000000" pitchFamily="2" charset="2"/>
              </a:rPr>
              <a:t> Vice President  Speaker of the House  President Pro Tempore  Secretary of State  Secretary of the Treasury  Secretary of Defense  Attorney General  Secretary of the Interior  Secretary of Agriculture  Secretary of Commerce  Secretary of Labor  Secretary of HHS Secretary of HUD  Secretary of Transportation  Secretary of Energy  Secretary of Education  Secretary of Veterans Affairs  Secretary of Homeland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6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0A16-94A6-42D8-B87E-D305F026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Your Own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23F20-E697-4672-8511-047D23386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pages 446-449, answer the following questions to include in your notes for the chapter. It will be helpful to copy down the questions.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powers or duties are given to the Vice President by the Constitution?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is taken into consideration when choosing a Vice Presidential candidate?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does the Vice President support the President?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can the 25</a:t>
            </a:r>
            <a:r>
              <a:rPr lang="en-US" baseline="30000" dirty="0"/>
              <a:t>th</a:t>
            </a:r>
            <a:r>
              <a:rPr lang="en-US" dirty="0"/>
              <a:t> Amendment be invoked? (</a:t>
            </a:r>
            <a:r>
              <a:rPr lang="en-US" i="1" dirty="0"/>
              <a:t>Hint: there are 3 ways.)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can a Vice Presidential vacancy be filled?</a:t>
            </a:r>
          </a:p>
        </p:txBody>
      </p:sp>
    </p:spTree>
    <p:extLst>
      <p:ext uri="{BB962C8B-B14F-4D97-AF65-F5344CB8AC3E}">
        <p14:creationId xmlns:p14="http://schemas.microsoft.com/office/powerpoint/2010/main" val="385746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C799-69AE-48D2-AABA-9F7EDC68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&amp;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8E437-71D8-4486-A937-33AA73B9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have been older, white, wealthy, Protestant males. </a:t>
            </a:r>
          </a:p>
          <a:p>
            <a:r>
              <a:rPr lang="en-US" dirty="0"/>
              <a:t>Most have served as lawyers and in at least one other elected position, governor and senator being the most common.</a:t>
            </a:r>
          </a:p>
          <a:p>
            <a:r>
              <a:rPr lang="en-US" dirty="0"/>
              <a:t>Most have been tall.</a:t>
            </a:r>
          </a:p>
        </p:txBody>
      </p:sp>
    </p:spTree>
    <p:extLst>
      <p:ext uri="{BB962C8B-B14F-4D97-AF65-F5344CB8AC3E}">
        <p14:creationId xmlns:p14="http://schemas.microsoft.com/office/powerpoint/2010/main" val="75373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8F27-6E74-494C-8B12-18CC82DE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32F9-A717-45F7-A63A-9280E69FE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 of State: ceremonial head of government</a:t>
            </a:r>
          </a:p>
          <a:p>
            <a:pPr lvl="1"/>
            <a:r>
              <a:rPr lang="en-US" dirty="0"/>
              <a:t>Receiving visiting heads of state</a:t>
            </a:r>
          </a:p>
          <a:p>
            <a:pPr lvl="1"/>
            <a:r>
              <a:rPr lang="en-US" dirty="0"/>
              <a:t>Representing the nation at times of national mourning</a:t>
            </a:r>
          </a:p>
          <a:p>
            <a:r>
              <a:rPr lang="en-US" dirty="0"/>
              <a:t>Chief Executive: head of the executive branch</a:t>
            </a:r>
          </a:p>
          <a:p>
            <a:pPr lvl="1"/>
            <a:r>
              <a:rPr lang="en-US" dirty="0"/>
              <a:t>Enforce the law</a:t>
            </a:r>
          </a:p>
          <a:p>
            <a:pPr lvl="1"/>
            <a:r>
              <a:rPr lang="en-US" dirty="0"/>
              <a:t>Signing statements: a written declaration the president makes when signing a law commenting on the constitutionality of the legislation</a:t>
            </a:r>
          </a:p>
          <a:p>
            <a:pPr lvl="1"/>
            <a:r>
              <a:rPr lang="en-US" dirty="0"/>
              <a:t>Appointment power: the president’s authority to fill government positions/offices</a:t>
            </a:r>
          </a:p>
          <a:p>
            <a:pPr lvl="1"/>
            <a:r>
              <a:rPr lang="en-US" dirty="0"/>
              <a:t>Grant pardons and reprieves</a:t>
            </a:r>
          </a:p>
        </p:txBody>
      </p:sp>
    </p:spTree>
    <p:extLst>
      <p:ext uri="{BB962C8B-B14F-4D97-AF65-F5344CB8AC3E}">
        <p14:creationId xmlns:p14="http://schemas.microsoft.com/office/powerpoint/2010/main" val="129958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9B75A-BF8D-414A-BD9D-1CEDCFFC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President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89047-EA6B-4E18-BFDB-E57C170FD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Commander in Chief: the president is supreme commander of the military forces of the US</a:t>
            </a:r>
          </a:p>
          <a:p>
            <a:pPr lvl="1"/>
            <a:r>
              <a:rPr lang="en-US" dirty="0"/>
              <a:t>Congress has the power to declare war. </a:t>
            </a:r>
          </a:p>
          <a:p>
            <a:pPr lvl="2"/>
            <a:r>
              <a:rPr lang="en-US" dirty="0"/>
              <a:t>Usually the president will ask and Congress will agree. The last time Congress approved a full-scale war measure was for WWII.</a:t>
            </a:r>
          </a:p>
          <a:p>
            <a:pPr lvl="1"/>
            <a:r>
              <a:rPr lang="en-US" dirty="0"/>
              <a:t>The president can authorize military us in emergency situations, but is mostly responsible for making decisions in regular military matters.</a:t>
            </a:r>
          </a:p>
          <a:p>
            <a:pPr lvl="1"/>
            <a:r>
              <a:rPr lang="en-US" dirty="0"/>
              <a:t>War Powers Act (1973): law passed specifying the conditions under which the president can commit troops without congressional approval.</a:t>
            </a:r>
          </a:p>
          <a:p>
            <a:pPr lvl="2"/>
            <a:r>
              <a:rPr lang="en-US" dirty="0"/>
              <a:t>The president can send the military out, but they must be withdrawn within in 60 days unless Congress approves of their use or extends this 60 day limit. </a:t>
            </a:r>
          </a:p>
        </p:txBody>
      </p:sp>
    </p:spTree>
    <p:extLst>
      <p:ext uri="{BB962C8B-B14F-4D97-AF65-F5344CB8AC3E}">
        <p14:creationId xmlns:p14="http://schemas.microsoft.com/office/powerpoint/2010/main" val="143019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4EE1-F4D5-4967-906B-F9ADAF45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7329-4893-472F-9B5B-B1551CFC6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Chief Diplomat: role of the president which includes working with foreign governments, making treaties, and executive agreements.</a:t>
            </a:r>
          </a:p>
          <a:p>
            <a:pPr lvl="1"/>
            <a:r>
              <a:rPr lang="en-US" dirty="0"/>
              <a:t>The president makes and controls foreign policy.</a:t>
            </a:r>
          </a:p>
          <a:p>
            <a:pPr lvl="2"/>
            <a:r>
              <a:rPr lang="en-US" dirty="0"/>
              <a:t>Advice and Consent: the power of the Senate to review and approve treaties and appointments.</a:t>
            </a:r>
          </a:p>
          <a:p>
            <a:pPr lvl="1"/>
            <a:r>
              <a:rPr lang="en-US" dirty="0"/>
              <a:t>Diplomatic recognition: the formal acknowledgement of a foreign government as legitimate.</a:t>
            </a:r>
          </a:p>
          <a:p>
            <a:pPr lvl="1"/>
            <a:r>
              <a:rPr lang="en-US" dirty="0"/>
              <a:t>Executive Agreements: international agreement made by the president and another government without the needing the approval of the Senate.</a:t>
            </a:r>
          </a:p>
        </p:txBody>
      </p:sp>
    </p:spTree>
    <p:extLst>
      <p:ext uri="{BB962C8B-B14F-4D97-AF65-F5344CB8AC3E}">
        <p14:creationId xmlns:p14="http://schemas.microsoft.com/office/powerpoint/2010/main" val="311613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53F1-45D8-4EDA-B55B-14C22114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4C78-C5D4-4B06-AB14-779701D3C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Chief Legislator: the president as a lawmaker.</a:t>
            </a:r>
          </a:p>
          <a:p>
            <a:pPr lvl="1"/>
            <a:r>
              <a:rPr lang="en-US" dirty="0"/>
              <a:t>“Constitutionally, presidents must recommend to Congress legislation that they judge necessary and expedient.” </a:t>
            </a:r>
          </a:p>
          <a:p>
            <a:pPr lvl="1"/>
            <a:r>
              <a:rPr lang="en-US" dirty="0"/>
              <a:t>State of the Union Address: annual message to Congress and the nation in which the president proposes legislation and updates them on the status of other programs and efforts by the government.</a:t>
            </a:r>
          </a:p>
          <a:p>
            <a:pPr lvl="1"/>
            <a:r>
              <a:rPr lang="en-US" dirty="0"/>
              <a:t>Congress is note required to pass presidential legislation. Similarly, the president can veto or pocket veto laws made by Congress.</a:t>
            </a:r>
          </a:p>
          <a:p>
            <a:pPr lvl="2"/>
            <a:r>
              <a:rPr lang="en-US" dirty="0"/>
              <a:t>The line-item veto, which allowed the president to veto specific lines of a bill without vetoing the whole thing, was ruled unconstitutional in 1996.</a:t>
            </a:r>
          </a:p>
          <a:p>
            <a:pPr lvl="1"/>
            <a:r>
              <a:rPr lang="en-US" dirty="0"/>
              <a:t>The president will usually have more legislative success earlier in their term.</a:t>
            </a:r>
          </a:p>
        </p:txBody>
      </p:sp>
    </p:spTree>
    <p:extLst>
      <p:ext uri="{BB962C8B-B14F-4D97-AF65-F5344CB8AC3E}">
        <p14:creationId xmlns:p14="http://schemas.microsoft.com/office/powerpoint/2010/main" val="103875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FE7C-3E03-4C31-9CA6-18593744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502A2-0FEC-4AAE-BC95-550A507D1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remaining roles of the president have developed over time and have less connection to the Constitution.</a:t>
            </a:r>
          </a:p>
          <a:p>
            <a:pPr lvl="1"/>
            <a:r>
              <a:rPr lang="en-US" dirty="0"/>
              <a:t>Party Leader: once elected, the president becomes the head of their political party, helping promote its principles and endorsing party members for office</a:t>
            </a:r>
          </a:p>
          <a:p>
            <a:pPr lvl="1"/>
            <a:r>
              <a:rPr lang="en-US" dirty="0"/>
              <a:t>Economic Planner: the president reports on the economy and presents to Congress a budget for the federal government</a:t>
            </a:r>
          </a:p>
        </p:txBody>
      </p:sp>
    </p:spTree>
    <p:extLst>
      <p:ext uri="{BB962C8B-B14F-4D97-AF65-F5344CB8AC3E}">
        <p14:creationId xmlns:p14="http://schemas.microsoft.com/office/powerpoint/2010/main" val="169764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7D00-7599-4F77-8109-BB7080B8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of the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3E244-E411-4C6A-9B6D-FC5BF7F34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Constitutional powers: powers vested in the president by the Constitution.</a:t>
            </a:r>
          </a:p>
          <a:p>
            <a:r>
              <a:rPr lang="en-US" dirty="0"/>
              <a:t>Statutory powers: powers of the president created by acts of Congress.</a:t>
            </a:r>
          </a:p>
          <a:p>
            <a:r>
              <a:rPr lang="en-US" dirty="0"/>
              <a:t>These can be express, implied, or inherent powers.</a:t>
            </a:r>
          </a:p>
          <a:p>
            <a:pPr lvl="1"/>
            <a:r>
              <a:rPr lang="en-US" dirty="0"/>
              <a:t>The most common inherent powers of the president are the emergency powers given to the president in times of war or national emergency.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3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1775</Words>
  <Application>Microsoft Office PowerPoint</Application>
  <PresentationFormat>Widescreen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AP Government</vt:lpstr>
      <vt:lpstr>Eligibility</vt:lpstr>
      <vt:lpstr>Eligibility &amp; Bias</vt:lpstr>
      <vt:lpstr>Roles of the President</vt:lpstr>
      <vt:lpstr>Roles of the President </vt:lpstr>
      <vt:lpstr>Roles of the President</vt:lpstr>
      <vt:lpstr>Roles of the President</vt:lpstr>
      <vt:lpstr>Roles of the President</vt:lpstr>
      <vt:lpstr>Powers of the President</vt:lpstr>
      <vt:lpstr>Superpolitician</vt:lpstr>
      <vt:lpstr>Special Uses of Presidential Power</vt:lpstr>
      <vt:lpstr>Special Uses of Presidential Power</vt:lpstr>
      <vt:lpstr>Impeachment</vt:lpstr>
      <vt:lpstr>The Cabinet</vt:lpstr>
      <vt:lpstr>Departments</vt:lpstr>
      <vt:lpstr>Departments</vt:lpstr>
      <vt:lpstr>Departments</vt:lpstr>
      <vt:lpstr>Departments </vt:lpstr>
      <vt:lpstr>The Executive Office of the President</vt:lpstr>
      <vt:lpstr>Presidential Succession</vt:lpstr>
      <vt:lpstr>Presidential Succession</vt:lpstr>
      <vt:lpstr>Notes on Your Own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Government</dc:title>
  <dc:creator>Jennifer</dc:creator>
  <cp:lastModifiedBy>Jennifer Crowe</cp:lastModifiedBy>
  <cp:revision>20</cp:revision>
  <dcterms:created xsi:type="dcterms:W3CDTF">2019-06-14T15:52:30Z</dcterms:created>
  <dcterms:modified xsi:type="dcterms:W3CDTF">2019-06-17T17:10:44Z</dcterms:modified>
</cp:coreProperties>
</file>