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80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6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0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6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2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8BC7-C141-4BF6-8DDA-177E6237B633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556E8-B288-4B4E-9FDF-CACFA040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OC9B-yoo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4: Political Institutions</a:t>
            </a:r>
          </a:p>
          <a:p>
            <a:r>
              <a:rPr lang="en-US" dirty="0" smtClean="0"/>
              <a:t>Chapter 14 | 25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jurisdiction: exists when a court’s authority to hear cases is restricted to certain types of claims, such as tax claims or bankruptcy petitions.</a:t>
            </a:r>
            <a:endParaRPr lang="en-US" dirty="0"/>
          </a:p>
        </p:txBody>
      </p:sp>
      <p:pic>
        <p:nvPicPr>
          <p:cNvPr id="4" name="Picture 2" descr="Image result for structure of the american court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6"/>
          <a:stretch/>
        </p:blipFill>
        <p:spPr bwMode="auto">
          <a:xfrm>
            <a:off x="1693817" y="3344090"/>
            <a:ext cx="8804366" cy="25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Courts of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Appellate court: a court having the jurisdiction to review cases and issues that were originally tried in lower courts.</a:t>
            </a:r>
          </a:p>
          <a:p>
            <a:pPr lvl="1"/>
            <a:r>
              <a:rPr lang="en-US" dirty="0" smtClean="0"/>
              <a:t>If a defendant is not happy with the district court’s ruling, they may petition for appeal here.</a:t>
            </a:r>
          </a:p>
          <a:p>
            <a:pPr lvl="1"/>
            <a:r>
              <a:rPr lang="en-US" dirty="0" smtClean="0"/>
              <a:t>There are 13 US courts of appeals; 12 hear appeals from district courts, and the remaining one is specialized to cases in which the government is a defendant.</a:t>
            </a:r>
          </a:p>
          <a:p>
            <a:pPr lvl="1"/>
            <a:r>
              <a:rPr lang="en-US" dirty="0" smtClean="0"/>
              <a:t>These courts do not conduct another trial, but establish a panel to review the initial proceeding and question of law. </a:t>
            </a:r>
          </a:p>
          <a:p>
            <a:pPr lvl="1"/>
            <a:r>
              <a:rPr lang="en-US" dirty="0" smtClean="0"/>
              <a:t>“An appellate court will challenge a trial court’s finding of fact when the finding is clearly contrary to the evidence presented at trial or when no evidence supports the finding.”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by Article III of the US Constitution.</a:t>
            </a:r>
          </a:p>
          <a:p>
            <a:r>
              <a:rPr lang="en-US" dirty="0" smtClean="0"/>
              <a:t>Has both original and appellate jurisdiction.</a:t>
            </a:r>
          </a:p>
          <a:p>
            <a:pPr lvl="1"/>
            <a:r>
              <a:rPr lang="en-US" dirty="0" smtClean="0"/>
              <a:t>This means the Supreme Court can act as a trial court and an appellate court.</a:t>
            </a:r>
          </a:p>
          <a:p>
            <a:pPr lvl="1"/>
            <a:r>
              <a:rPr lang="en-US" dirty="0" smtClean="0"/>
              <a:t>Under the Court’s original jurisdiction: cases affecting foreign diplomats, cases in which a state is a party, treason.</a:t>
            </a:r>
          </a:p>
          <a:p>
            <a:pPr lvl="1"/>
            <a:r>
              <a:rPr lang="en-US" dirty="0" smtClean="0"/>
              <a:t>The SC can review a state supreme court decision if a federal question is involved.</a:t>
            </a:r>
          </a:p>
          <a:p>
            <a:pPr lvl="1"/>
            <a:r>
              <a:rPr lang="en-US" dirty="0" smtClean="0"/>
              <a:t>It is unlikely that petitions for appeal in the Supreme Court will be heard.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Using pages 497-500, answer the following questions to include in your notes for this chapter. It will be helpful to copy down the questions.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is the FISA court and what does it do? How is its process different from the basic legal process?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is an Alien Removal Court and what does it do? How is its process different from the basic legal process?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would these courts classify as, district, specialized, appellate? Why?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has the Supreme Court said in regard to Alien Removal Courts?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Define the following terms: plaintiff, defendant, litigate, class-action suit.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and why are interest groups becoming more involved in court cases?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Why do procedural rules exist?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Compare civil contempt with criminal contempt.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October-June/July, with cases able to be carried over. </a:t>
            </a:r>
          </a:p>
          <a:p>
            <a:r>
              <a:rPr lang="en-US" dirty="0" smtClean="0"/>
              <a:t>Responsible for .5% (that’s point-five%) of all cases, though their decisions have the ability to affect the entire country.</a:t>
            </a:r>
          </a:p>
          <a:p>
            <a:pPr lvl="1"/>
            <a:r>
              <a:rPr lang="en-US" dirty="0" smtClean="0"/>
              <a:t>Most of its work is appellate and “it can influence the nation’s policies both by issuing decisions in some types of cases and refusing to hear appeals in others.”</a:t>
            </a:r>
          </a:p>
          <a:p>
            <a:pPr lvl="1"/>
            <a:r>
              <a:rPr lang="en-US" dirty="0" smtClean="0"/>
              <a:t>Their jurisdiction is entirely discretionary—they don’t have to hear all cases petitioned to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of Four: the decision to hear a case must be agreed to by four of the nine justices.</a:t>
            </a:r>
          </a:p>
          <a:p>
            <a:pPr lvl="1"/>
            <a:r>
              <a:rPr lang="en-US" dirty="0" smtClean="0"/>
              <a:t>Whether a legal question has been decided differently by different lower courts.</a:t>
            </a:r>
          </a:p>
          <a:p>
            <a:pPr lvl="1"/>
            <a:r>
              <a:rPr lang="en-US" dirty="0" smtClean="0"/>
              <a:t>Whether a lower court’s decision conflicts with SC precedent.</a:t>
            </a:r>
          </a:p>
          <a:p>
            <a:pPr lvl="1"/>
            <a:r>
              <a:rPr lang="en-US" dirty="0" smtClean="0"/>
              <a:t>Whether the issue involved could have significance beyond those directly involved.</a:t>
            </a:r>
          </a:p>
          <a:p>
            <a:pPr lvl="1"/>
            <a:r>
              <a:rPr lang="en-US" dirty="0" smtClean="0"/>
              <a:t>Whether the solicitor general is pressuring the Court to be involved on behalf of the federal government. </a:t>
            </a:r>
          </a:p>
          <a:p>
            <a:r>
              <a:rPr lang="en-US" dirty="0" smtClean="0"/>
              <a:t>Writ of Certiorari: order from the SC to lower court to send files for review.</a:t>
            </a:r>
          </a:p>
        </p:txBody>
      </p:sp>
    </p:spTree>
    <p:extLst>
      <p:ext uri="{BB962C8B-B14F-4D97-AF65-F5344CB8AC3E}">
        <p14:creationId xmlns:p14="http://schemas.microsoft.com/office/powerpoint/2010/main" val="9071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Deciding Cases</a:t>
            </a:r>
          </a:p>
          <a:p>
            <a:pPr lvl="1"/>
            <a:r>
              <a:rPr lang="en-US" dirty="0" smtClean="0"/>
              <a:t>Court does review and research</a:t>
            </a:r>
          </a:p>
          <a:p>
            <a:pPr lvl="1"/>
            <a:r>
              <a:rPr lang="en-US" dirty="0" smtClean="0"/>
              <a:t>Oral arguments are permitted, but mainly for purpose of the Court asking questions. </a:t>
            </a:r>
          </a:p>
          <a:p>
            <a:pPr lvl="1"/>
            <a:r>
              <a:rPr lang="en-US" dirty="0" smtClean="0"/>
              <a:t>Proceedings are recording.</a:t>
            </a:r>
          </a:p>
          <a:p>
            <a:pPr lvl="1"/>
            <a:r>
              <a:rPr lang="en-US" dirty="0" smtClean="0"/>
              <a:t>Justices in secret conference to vote on decision.</a:t>
            </a:r>
          </a:p>
        </p:txBody>
      </p:sp>
    </p:spTree>
    <p:extLst>
      <p:ext uri="{BB962C8B-B14F-4D97-AF65-F5344CB8AC3E}">
        <p14:creationId xmlns:p14="http://schemas.microsoft.com/office/powerpoint/2010/main" val="34031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Opinions of the Court</a:t>
            </a:r>
          </a:p>
          <a:p>
            <a:pPr lvl="1"/>
            <a:r>
              <a:rPr lang="en-US" dirty="0" smtClean="0"/>
              <a:t>Unanimous: the whole Court feels the same way about the case.</a:t>
            </a:r>
          </a:p>
          <a:p>
            <a:pPr lvl="1"/>
            <a:r>
              <a:rPr lang="en-US" dirty="0" smtClean="0"/>
              <a:t>Majority: a majority of the Court feels the same way about the case.</a:t>
            </a:r>
          </a:p>
          <a:p>
            <a:pPr lvl="1"/>
            <a:r>
              <a:rPr lang="en-US" dirty="0" smtClean="0"/>
              <a:t>Concurring: an opinion that agrees with the majority but for different reasons.</a:t>
            </a:r>
          </a:p>
          <a:p>
            <a:pPr lvl="2"/>
            <a:r>
              <a:rPr lang="en-US" dirty="0" smtClean="0"/>
              <a:t>Issued separately from the majority. </a:t>
            </a:r>
          </a:p>
          <a:p>
            <a:pPr lvl="1"/>
            <a:r>
              <a:rPr lang="en-US" dirty="0" smtClean="0"/>
              <a:t>Dissenting: disagrees with the majority for their own reasons. </a:t>
            </a:r>
          </a:p>
          <a:p>
            <a:pPr lvl="2"/>
            <a:r>
              <a:rPr lang="en-US" dirty="0" smtClean="0"/>
              <a:t>Issued separately from the majoring, concurring.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actions:</a:t>
            </a:r>
          </a:p>
          <a:p>
            <a:pPr lvl="1"/>
            <a:r>
              <a:rPr lang="en-US" dirty="0" smtClean="0"/>
              <a:t>The SC may choose to affirm the initial court’s decision; this declares the initial ruling valid.</a:t>
            </a:r>
          </a:p>
          <a:p>
            <a:pPr lvl="1"/>
            <a:r>
              <a:rPr lang="en-US" dirty="0" smtClean="0"/>
              <a:t>The SC may reverse the initial court’s decision; this would void the ruling on an error or irregularity</a:t>
            </a:r>
          </a:p>
          <a:p>
            <a:pPr lvl="1"/>
            <a:r>
              <a:rPr lang="en-US" dirty="0" smtClean="0"/>
              <a:t>The SC may remand the case, sending it back to the initial court for retrial or other proceedings.</a:t>
            </a:r>
          </a:p>
          <a:p>
            <a:pPr lvl="1"/>
            <a:r>
              <a:rPr lang="en-US" dirty="0" smtClean="0"/>
              <a:t>Per </a:t>
            </a:r>
            <a:r>
              <a:rPr lang="en-US" dirty="0" err="1" smtClean="0"/>
              <a:t>curiam</a:t>
            </a:r>
            <a:r>
              <a:rPr lang="en-US" dirty="0" smtClean="0"/>
              <a:t> opinion: unsigned opinion of the court on a case—petition was not granted, but the SC puts its 2 cents in anyway.</a:t>
            </a:r>
          </a:p>
        </p:txBody>
      </p:sp>
    </p:spTree>
    <p:extLst>
      <p:ext uri="{BB962C8B-B14F-4D97-AF65-F5344CB8AC3E}">
        <p14:creationId xmlns:p14="http://schemas.microsoft.com/office/powerpoint/2010/main" val="23460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federal judges are appointed as per the Constitution.</a:t>
            </a:r>
          </a:p>
          <a:p>
            <a:pPr lvl="1"/>
            <a:r>
              <a:rPr lang="en-US" dirty="0" smtClean="0"/>
              <a:t>Decided by the president with the advice and consent of the Senate.</a:t>
            </a:r>
          </a:p>
          <a:p>
            <a:pPr lvl="1"/>
            <a:r>
              <a:rPr lang="en-US" dirty="0" smtClean="0"/>
              <a:t>Senate Judiciary Committee invites testimony and will most likely conduct an interview, before voting to approve or veto appointment.</a:t>
            </a:r>
            <a:endParaRPr lang="en-US" dirty="0"/>
          </a:p>
          <a:p>
            <a:pPr lvl="1"/>
            <a:r>
              <a:rPr lang="en-US" dirty="0" smtClean="0"/>
              <a:t>Senatorial courtesy: a tradition of allowing a senator to veto a judicial appointment to their state, typically seen with district courts. </a:t>
            </a:r>
          </a:p>
        </p:txBody>
      </p:sp>
      <p:pic>
        <p:nvPicPr>
          <p:cNvPr id="4" name="MUOC9B-yoo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18114" y="415480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American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law: judge-made law that originated in England from decisions shaped according to custom; these decisions were applied to similar situations and gradually became common to the nation.</a:t>
            </a:r>
          </a:p>
          <a:p>
            <a:pPr lvl="1"/>
            <a:r>
              <a:rPr lang="en-US" dirty="0" smtClean="0"/>
              <a:t>Generally, countries that were once British colonies have adopted a common law system.</a:t>
            </a:r>
          </a:p>
          <a:p>
            <a:pPr lvl="1"/>
            <a:r>
              <a:rPr lang="en-US" dirty="0" smtClean="0"/>
              <a:t>“The body of American law includes the federal and state constitutions, statutes passed by legislative bodies, administrative law, and case law—the legal principles expressed in court decisions.”</a:t>
            </a:r>
            <a:endParaRPr lang="en-US" dirty="0"/>
          </a:p>
          <a:p>
            <a:r>
              <a:rPr lang="en-US" dirty="0" smtClean="0"/>
              <a:t>Precedent: a court ruling that has bearing on subsequent legal decisions in similar cases.</a:t>
            </a:r>
          </a:p>
          <a:p>
            <a:pPr lvl="1"/>
            <a:r>
              <a:rPr lang="en-US" i="1" dirty="0" smtClean="0"/>
              <a:t>Stare decisis</a:t>
            </a:r>
            <a:r>
              <a:rPr lang="en-US" dirty="0" smtClean="0"/>
              <a:t>: judicial policy of following precedents; “to stand on decided cases.”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97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 constitutional requirements for the Supreme Court.</a:t>
            </a:r>
          </a:p>
          <a:p>
            <a:pPr lvl="1"/>
            <a:r>
              <a:rPr lang="en-US" dirty="0" smtClean="0"/>
              <a:t>Article 3, Section 1: Let there be courts!</a:t>
            </a:r>
          </a:p>
          <a:p>
            <a:pPr lvl="1"/>
            <a:r>
              <a:rPr lang="en-US" dirty="0" smtClean="0"/>
              <a:t>Article 3, Section 2: Here’s what jurisdiction is/does/exists where.</a:t>
            </a:r>
          </a:p>
          <a:p>
            <a:pPr lvl="1"/>
            <a:r>
              <a:rPr lang="en-US" dirty="0" smtClean="0"/>
              <a:t>Article 3, Section 3: Treason. </a:t>
            </a:r>
          </a:p>
          <a:p>
            <a:r>
              <a:rPr lang="en-US" dirty="0" smtClean="0"/>
              <a:t>However, most have been lawyers and judges previous to being nominated.</a:t>
            </a:r>
          </a:p>
          <a:p>
            <a:pPr lvl="1"/>
            <a:r>
              <a:rPr lang="en-US" dirty="0" smtClean="0"/>
              <a:t>It makes sense that if you’re going to interpret the law at this level, you have some experience with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president will most likely appoint someone from their own party, or who identifies with the ideals of that party. </a:t>
            </a:r>
          </a:p>
          <a:p>
            <a:pPr lvl="1"/>
            <a:r>
              <a:rPr lang="en-US" dirty="0" smtClean="0"/>
              <a:t>This is a way to institutionalize their ideas, or keep those ideas, within government after their time as president is over.</a:t>
            </a:r>
          </a:p>
          <a:p>
            <a:r>
              <a:rPr lang="en-US" dirty="0" smtClean="0"/>
              <a:t>Because of this, the Supreme Court often leans conservative or liberal, depending on how many appointments the president can make there. </a:t>
            </a:r>
          </a:p>
          <a:p>
            <a:pPr lvl="1"/>
            <a:r>
              <a:rPr lang="en-US" dirty="0" smtClean="0"/>
              <a:t>A judge or Justice may serve for life (meaning voluntary retirement or death, whichever comes first). </a:t>
            </a:r>
          </a:p>
          <a:p>
            <a:pPr lvl="1"/>
            <a:r>
              <a:rPr lang="en-US" dirty="0" smtClean="0"/>
              <a:t>Because politics has become so polarized in recent years, it has become extremely difficult for a president to appoint a SC Justice if their party does not control the Senate.</a:t>
            </a:r>
          </a:p>
          <a:p>
            <a:pPr lvl="1"/>
            <a:r>
              <a:rPr lang="en-US" dirty="0" smtClean="0"/>
              <a:t>Regular judgeships have followed suit because judge-made law in the effort of social change can provoke political reactions.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09137"/>
              </p:ext>
            </p:extLst>
          </p:nvPr>
        </p:nvGraphicFramePr>
        <p:xfrm>
          <a:off x="1308464" y="1690687"/>
          <a:ext cx="9990908" cy="43818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3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Appoint</a:t>
                      </a:r>
                      <a:r>
                        <a:rPr lang="en-US" baseline="0" dirty="0" smtClean="0"/>
                        <a:t>ed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Appointed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17">
                <a:tc>
                  <a:txBody>
                    <a:bodyPr/>
                    <a:lstStyle/>
                    <a:p>
                      <a:r>
                        <a:rPr lang="en-US" dirty="0" smtClean="0"/>
                        <a:t>Chief Justice John Roberts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George W. Bush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623">
                <a:tc>
                  <a:txBody>
                    <a:bodyPr/>
                    <a:lstStyle/>
                    <a:p>
                      <a:r>
                        <a:rPr lang="en-US" dirty="0" smtClean="0"/>
                        <a:t>Clarence Thomas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George H.W. Bush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17">
                <a:tc>
                  <a:txBody>
                    <a:bodyPr/>
                    <a:lstStyle/>
                    <a:p>
                      <a:r>
                        <a:rPr lang="en-US" dirty="0" smtClean="0"/>
                        <a:t>Ruth Bader Ginsburg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 Clinton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623">
                <a:tc>
                  <a:txBody>
                    <a:bodyPr/>
                    <a:lstStyle/>
                    <a:p>
                      <a:r>
                        <a:rPr lang="en-US" dirty="0" smtClean="0"/>
                        <a:t>Stephen Breyer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 Clinton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23">
                <a:tc>
                  <a:txBody>
                    <a:bodyPr/>
                    <a:lstStyle/>
                    <a:p>
                      <a:r>
                        <a:rPr lang="en-US" dirty="0" smtClean="0"/>
                        <a:t>Samuel Alito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George W. Bush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23">
                <a:tc>
                  <a:txBody>
                    <a:bodyPr/>
                    <a:lstStyle/>
                    <a:p>
                      <a:r>
                        <a:rPr lang="en-US" dirty="0" smtClean="0"/>
                        <a:t>Sonia Sotomayor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Barack 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623">
                <a:tc>
                  <a:txBody>
                    <a:bodyPr/>
                    <a:lstStyle/>
                    <a:p>
                      <a:r>
                        <a:rPr lang="en-US" dirty="0" smtClean="0"/>
                        <a:t>Elena Kagan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Barack 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623">
                <a:tc>
                  <a:txBody>
                    <a:bodyPr/>
                    <a:lstStyle/>
                    <a:p>
                      <a:r>
                        <a:rPr lang="en-US" dirty="0" smtClean="0"/>
                        <a:t>Neil M. Gorsuch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Donald Trump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86839"/>
                  </a:ext>
                </a:extLst>
              </a:tr>
              <a:tr h="382623">
                <a:tc>
                  <a:txBody>
                    <a:bodyPr/>
                    <a:lstStyle/>
                    <a:p>
                      <a:r>
                        <a:rPr lang="en-US" dirty="0" smtClean="0"/>
                        <a:t>Brett </a:t>
                      </a:r>
                      <a:r>
                        <a:rPr lang="en-US" dirty="0" err="1" smtClean="0"/>
                        <a:t>Kavanaugh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Donald</a:t>
                      </a:r>
                      <a:r>
                        <a:rPr lang="en-US" baseline="0" dirty="0" smtClean="0"/>
                        <a:t> Trump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308846"/>
                  </a:ext>
                </a:extLst>
              </a:tr>
            </a:tbl>
          </a:graphicData>
        </a:graphic>
      </p:graphicFrame>
      <p:pic>
        <p:nvPicPr>
          <p:cNvPr id="5" name="Picture 2" descr="Group Photo of Nime Justi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 b="4135"/>
          <a:stretch/>
        </p:blipFill>
        <p:spPr bwMode="auto">
          <a:xfrm>
            <a:off x="3860119" y="1443196"/>
            <a:ext cx="78136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409406" y="2467447"/>
            <a:ext cx="4232365" cy="92889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57154" y="2965269"/>
            <a:ext cx="2738846" cy="504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09406" y="3396343"/>
            <a:ext cx="5434148" cy="485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50475" y="3762715"/>
            <a:ext cx="1321525" cy="2681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54978" y="2761842"/>
            <a:ext cx="3489959" cy="1875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54978" y="2768759"/>
            <a:ext cx="4971506" cy="2366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50475" y="2455903"/>
            <a:ext cx="2222862" cy="3043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04903" y="2483563"/>
            <a:ext cx="6333307" cy="3407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50475" y="3527057"/>
            <a:ext cx="6977742" cy="8415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Judicial review: when used by the SC, can invalidate laws across the country. </a:t>
            </a:r>
          </a:p>
          <a:p>
            <a:pPr lvl="1"/>
            <a:r>
              <a:rPr lang="en-US" dirty="0" smtClean="0"/>
              <a:t>A staple of checks and balances, or too much power? You decide.</a:t>
            </a:r>
          </a:p>
          <a:p>
            <a:r>
              <a:rPr lang="en-US" dirty="0" smtClean="0"/>
              <a:t>Judicial activism: when the SC makes a decision that promotes societal change, holding the other branches of government in check as they have exceeded their authority.</a:t>
            </a:r>
          </a:p>
          <a:p>
            <a:pPr lvl="1"/>
            <a:r>
              <a:rPr lang="en-US" dirty="0" smtClean="0"/>
              <a:t>Ex: </a:t>
            </a:r>
            <a:r>
              <a:rPr lang="en-US" i="1" dirty="0" smtClean="0"/>
              <a:t>Brown v. Board</a:t>
            </a:r>
            <a:r>
              <a:rPr lang="en-US" dirty="0" smtClean="0"/>
              <a:t>, </a:t>
            </a:r>
            <a:r>
              <a:rPr lang="en-US" i="1" dirty="0" smtClean="0"/>
              <a:t>Texas v. Johnson</a:t>
            </a:r>
            <a:endParaRPr lang="en-US" dirty="0" smtClean="0"/>
          </a:p>
          <a:p>
            <a:r>
              <a:rPr lang="en-US" dirty="0" smtClean="0"/>
              <a:t>Judicial restraint: when the SC makes a decision that does not promote change and instead defers to the “elected judgement” of Congress and the president</a:t>
            </a:r>
          </a:p>
          <a:p>
            <a:pPr lvl="1"/>
            <a:r>
              <a:rPr lang="en-US" i="1" dirty="0" smtClean="0"/>
              <a:t>McCulloch v. Maryland</a:t>
            </a:r>
            <a:r>
              <a:rPr lang="en-US" dirty="0" smtClean="0"/>
              <a:t>, </a:t>
            </a:r>
            <a:r>
              <a:rPr lang="en-US" i="1" dirty="0" err="1" smtClean="0"/>
              <a:t>Schenck</a:t>
            </a:r>
            <a:r>
              <a:rPr lang="en-US" i="1" dirty="0" smtClean="0"/>
              <a:t> v. US</a:t>
            </a:r>
          </a:p>
          <a:p>
            <a:r>
              <a:rPr lang="en-US" dirty="0" smtClean="0"/>
              <a:t>Constructionism: influences individual interpretation and therefor use of judicial review.</a:t>
            </a:r>
          </a:p>
        </p:txBody>
      </p:sp>
    </p:spTree>
    <p:extLst>
      <p:ext uri="{BB962C8B-B14F-4D97-AF65-F5344CB8AC3E}">
        <p14:creationId xmlns:p14="http://schemas.microsoft.com/office/powerpoint/2010/main" val="10433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on the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Checks</a:t>
            </a:r>
          </a:p>
          <a:p>
            <a:pPr lvl="1"/>
            <a:r>
              <a:rPr lang="en-US" dirty="0" smtClean="0"/>
              <a:t>Judicial implementation: the way in which court decisions are translated into action and their subsequent enforcement.</a:t>
            </a:r>
          </a:p>
          <a:p>
            <a:pPr lvl="1"/>
            <a:r>
              <a:rPr lang="en-US" dirty="0" smtClean="0"/>
              <a:t>Appointment power</a:t>
            </a:r>
          </a:p>
          <a:p>
            <a:pPr lvl="1"/>
            <a:r>
              <a:rPr lang="en-US" dirty="0" smtClean="0"/>
              <a:t>Use of military power (rare)</a:t>
            </a:r>
          </a:p>
          <a:p>
            <a:r>
              <a:rPr lang="en-US" dirty="0" smtClean="0"/>
              <a:t>Legislative Checks</a:t>
            </a:r>
          </a:p>
          <a:p>
            <a:pPr lvl="1"/>
            <a:r>
              <a:rPr lang="en-US" dirty="0" smtClean="0"/>
              <a:t>Constitutional amendments</a:t>
            </a:r>
          </a:p>
          <a:p>
            <a:pPr lvl="1"/>
            <a:r>
              <a:rPr lang="en-US" dirty="0" smtClean="0"/>
              <a:t>Rewriting or amending laws to ensure correct interpretation and implementation</a:t>
            </a:r>
            <a:endParaRPr lang="en-US" dirty="0"/>
          </a:p>
          <a:p>
            <a:r>
              <a:rPr lang="en-US" dirty="0" smtClean="0"/>
              <a:t>Public </a:t>
            </a:r>
            <a:r>
              <a:rPr lang="en-US" dirty="0" smtClean="0"/>
              <a:t>Opinion or Pressure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on the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Judicial Traditions and Doctrines</a:t>
            </a:r>
          </a:p>
          <a:p>
            <a:pPr lvl="1"/>
            <a:r>
              <a:rPr lang="en-US" dirty="0" smtClean="0"/>
              <a:t>Narrowing focus rather than make a sweeping decision</a:t>
            </a:r>
          </a:p>
          <a:p>
            <a:pPr lvl="1"/>
            <a:r>
              <a:rPr lang="en-US" dirty="0" smtClean="0"/>
              <a:t>Stare decisis and established precedents</a:t>
            </a:r>
          </a:p>
          <a:p>
            <a:pPr lvl="1"/>
            <a:r>
              <a:rPr lang="en-US" dirty="0" smtClean="0"/>
              <a:t>Hypothetical &amp; political questions vs. justiciable questions</a:t>
            </a:r>
          </a:p>
          <a:p>
            <a:pPr lvl="2"/>
            <a:r>
              <a:rPr lang="en-US" dirty="0" smtClean="0"/>
              <a:t>The issue in the case has to be real, with the ability to be answered by a court.</a:t>
            </a:r>
          </a:p>
          <a:p>
            <a:pPr lvl="2"/>
            <a:r>
              <a:rPr lang="en-US" dirty="0" smtClean="0"/>
              <a:t>Political question: an issue that a court believes is better left to elected officials.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Constitutions</a:t>
            </a:r>
          </a:p>
          <a:p>
            <a:pPr lvl="1"/>
            <a:r>
              <a:rPr lang="en-US" dirty="0" smtClean="0"/>
              <a:t>Sets the general organization, powers, and limits of government.</a:t>
            </a:r>
          </a:p>
          <a:p>
            <a:pPr lvl="1"/>
            <a:r>
              <a:rPr lang="en-US" dirty="0" smtClean="0"/>
              <a:t>Reconciles state and federal powers; a law that is unconstitutional cannot be enforced.</a:t>
            </a:r>
          </a:p>
          <a:p>
            <a:r>
              <a:rPr lang="en-US" dirty="0" smtClean="0"/>
              <a:t>Statutes &amp; Administrative Regulations</a:t>
            </a:r>
          </a:p>
          <a:p>
            <a:pPr lvl="1"/>
            <a:r>
              <a:rPr lang="en-US" dirty="0" smtClean="0"/>
              <a:t>State and federal civil and criminal laws.</a:t>
            </a:r>
          </a:p>
          <a:p>
            <a:pPr lvl="1"/>
            <a:r>
              <a:rPr lang="en-US" dirty="0" smtClean="0"/>
              <a:t>Increasingly important in defining the rights and obligations of individuals.</a:t>
            </a:r>
          </a:p>
          <a:p>
            <a:pPr lvl="1"/>
            <a:r>
              <a:rPr lang="en-US" dirty="0" smtClean="0"/>
              <a:t>Federal statutes = anything “that is a concern of the federal government”.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Law</a:t>
            </a:r>
          </a:p>
          <a:p>
            <a:pPr lvl="1"/>
            <a:r>
              <a:rPr lang="en-US" dirty="0" smtClean="0"/>
              <a:t>Judicial interpretations of common law principles and doctrines as well as constitutional law, statutory law, and administrative law.</a:t>
            </a:r>
          </a:p>
          <a:p>
            <a:pPr lvl="1"/>
            <a:r>
              <a:rPr lang="en-US" dirty="0" smtClean="0"/>
              <a:t>This is how the courts may establish law: “It is up to the courts…to decide what a constitutional provision or statutory phrase means.”</a:t>
            </a:r>
          </a:p>
          <a:p>
            <a:r>
              <a:rPr lang="en-US" dirty="0" smtClean="0"/>
              <a:t>Judicial Review</a:t>
            </a:r>
          </a:p>
          <a:p>
            <a:pPr lvl="1"/>
            <a:r>
              <a:rPr lang="en-US" dirty="0" smtClean="0"/>
              <a:t>The process for deciding whether a law is contrary to the Constitution.</a:t>
            </a:r>
          </a:p>
          <a:p>
            <a:pPr lvl="1"/>
            <a:r>
              <a:rPr lang="en-US" dirty="0" smtClean="0"/>
              <a:t>Established in </a:t>
            </a:r>
            <a:r>
              <a:rPr lang="en-US" i="1" dirty="0" smtClean="0"/>
              <a:t>Marbury v. Madison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Power of the Supreme Court (more than anyone else) to rule things unconstitutional, and in turn “effectively define separation of powers.”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Court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0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tructure of the american court sys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" t="9003" r="3462"/>
          <a:stretch/>
        </p:blipFill>
        <p:spPr bwMode="auto">
          <a:xfrm>
            <a:off x="2082695" y="1267098"/>
            <a:ext cx="7845077" cy="558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Judicial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Jurisdiction: the authority of a court to decide certain cases.</a:t>
            </a:r>
          </a:p>
          <a:p>
            <a:pPr lvl="1"/>
            <a:r>
              <a:rPr lang="en-US" dirty="0" smtClean="0"/>
              <a:t>A court must have the ability to make decisions on cases.</a:t>
            </a:r>
          </a:p>
          <a:p>
            <a:pPr lvl="1"/>
            <a:r>
              <a:rPr lang="en-US" dirty="0" smtClean="0"/>
              <a:t>Federal question: a question that has to do with the US Constitution, acts of Congress, or treaties that provides a basis for federal jurisdiction.</a:t>
            </a:r>
          </a:p>
          <a:p>
            <a:pPr lvl="1"/>
            <a:r>
              <a:rPr lang="en-US" dirty="0" smtClean="0"/>
              <a:t>Diversity of citizenship: condition in which the different parties of a lawsuit are citizens of different states, a US state and citizens, or the government, which can also provide the basis for federal jurisdiction.</a:t>
            </a:r>
          </a:p>
          <a:p>
            <a:r>
              <a:rPr lang="en-US" dirty="0" smtClean="0"/>
              <a:t>Standing to Sue: the justification of bringing a case before the court.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Justiciable controversy: the party bringing the lawsuit has suffered real and substantial harm or threat of harm, as opposed to hypothetical or academic.</a:t>
            </a:r>
          </a:p>
          <a:p>
            <a:r>
              <a:rPr lang="en-US" dirty="0" smtClean="0"/>
              <a:t>Maintain objectivity.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Federal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structure of the american court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7" y="1329432"/>
            <a:ext cx="8804366" cy="53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Federal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Three-tiered system</a:t>
            </a:r>
          </a:p>
          <a:p>
            <a:pPr lvl="1"/>
            <a:r>
              <a:rPr lang="en-US" dirty="0" smtClean="0"/>
              <a:t>US district and specialized (ltd jurisdiction) courts</a:t>
            </a:r>
          </a:p>
          <a:p>
            <a:pPr lvl="1"/>
            <a:r>
              <a:rPr lang="en-US" dirty="0" smtClean="0"/>
              <a:t>Intermediate courts of appeals</a:t>
            </a:r>
          </a:p>
          <a:p>
            <a:pPr lvl="1"/>
            <a:r>
              <a:rPr lang="en-US" dirty="0" smtClean="0"/>
              <a:t>US Supreme Court</a:t>
            </a:r>
          </a:p>
          <a:p>
            <a:r>
              <a:rPr lang="en-US" dirty="0" smtClean="0"/>
              <a:t>The military has its own court system, which may also send cases to the Supreme Court (though this doesn’t happen often).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District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Trial courts: the court in which most cases begin.</a:t>
            </a:r>
          </a:p>
          <a:p>
            <a:r>
              <a:rPr lang="en-US" dirty="0" smtClean="0"/>
              <a:t>General jurisdiction: exists when a court’s authority to hear cases is not significantly restricted and can therefore hear a broad range of cases.</a:t>
            </a:r>
          </a:p>
          <a:p>
            <a:pPr lvl="1"/>
            <a:r>
              <a:rPr lang="en-US" dirty="0" smtClean="0"/>
              <a:t>Most federal cases start here. </a:t>
            </a:r>
          </a:p>
          <a:p>
            <a:pPr lvl="1"/>
            <a:r>
              <a:rPr lang="en-US" dirty="0" smtClean="0"/>
              <a:t>Every state has at least one federal district court.</a:t>
            </a:r>
          </a:p>
          <a:p>
            <a:pPr lvl="1"/>
            <a:r>
              <a:rPr lang="en-US" dirty="0" smtClean="0"/>
              <a:t>Currently, there are 94 federal judicial districts.</a:t>
            </a:r>
          </a:p>
        </p:txBody>
      </p:sp>
    </p:spTree>
    <p:extLst>
      <p:ext uri="{BB962C8B-B14F-4D97-AF65-F5344CB8AC3E}">
        <p14:creationId xmlns:p14="http://schemas.microsoft.com/office/powerpoint/2010/main" val="31452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1889</Words>
  <Application>Microsoft Office PowerPoint</Application>
  <PresentationFormat>Widescreen</PresentationFormat>
  <Paragraphs>188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AP Government</vt:lpstr>
      <vt:lpstr>Sources of American Law</vt:lpstr>
      <vt:lpstr>American Law</vt:lpstr>
      <vt:lpstr>American Law</vt:lpstr>
      <vt:lpstr>American Court System</vt:lpstr>
      <vt:lpstr>Basic Judicial Requirements</vt:lpstr>
      <vt:lpstr>Types of Federal Courts</vt:lpstr>
      <vt:lpstr>Types of Federal Courts</vt:lpstr>
      <vt:lpstr>US District Courts</vt:lpstr>
      <vt:lpstr>Specialized Courts</vt:lpstr>
      <vt:lpstr>US Courts of Appeals</vt:lpstr>
      <vt:lpstr>The Supreme Court</vt:lpstr>
      <vt:lpstr>Notes on Your Own</vt:lpstr>
      <vt:lpstr>The Supreme Court</vt:lpstr>
      <vt:lpstr>The Supreme Court</vt:lpstr>
      <vt:lpstr>The Supreme Court</vt:lpstr>
      <vt:lpstr>The Supreme Court</vt:lpstr>
      <vt:lpstr>The Supreme Court</vt:lpstr>
      <vt:lpstr>Judicial Appointments</vt:lpstr>
      <vt:lpstr>Judicial Appointments</vt:lpstr>
      <vt:lpstr>Judicial Appointments</vt:lpstr>
      <vt:lpstr>The Supreme Court</vt:lpstr>
      <vt:lpstr>Policymaking</vt:lpstr>
      <vt:lpstr>Checks on the Court</vt:lpstr>
      <vt:lpstr>Checks on the Court</vt:lpstr>
    </vt:vector>
  </TitlesOfParts>
  <Company>GMCS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Government</dc:title>
  <dc:creator>Jennifer Crowe</dc:creator>
  <cp:lastModifiedBy>Jennifer Crowe</cp:lastModifiedBy>
  <cp:revision>16</cp:revision>
  <dcterms:created xsi:type="dcterms:W3CDTF">2019-06-17T14:02:06Z</dcterms:created>
  <dcterms:modified xsi:type="dcterms:W3CDTF">2019-06-17T18:19:11Z</dcterms:modified>
</cp:coreProperties>
</file>