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1"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E0218-EA18-4BB8-A85E-F7B2CF06A82D}"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881E30-F40B-4627-B0AB-265C727A1CE5}" type="slidenum">
              <a:rPr lang="en-US" smtClean="0"/>
              <a:t>‹#›</a:t>
            </a:fld>
            <a:endParaRPr lang="en-US"/>
          </a:p>
        </p:txBody>
      </p:sp>
    </p:spTree>
    <p:extLst>
      <p:ext uri="{BB962C8B-B14F-4D97-AF65-F5344CB8AC3E}">
        <p14:creationId xmlns:p14="http://schemas.microsoft.com/office/powerpoint/2010/main" val="396326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a:t>
            </a:r>
            <a:r>
              <a:rPr lang="en-US" baseline="0" dirty="0"/>
              <a:t> examples and draw pictures.</a:t>
            </a:r>
            <a:endParaRPr lang="en-US" dirty="0"/>
          </a:p>
        </p:txBody>
      </p:sp>
      <p:sp>
        <p:nvSpPr>
          <p:cNvPr id="4" name="Slide Number Placeholder 3"/>
          <p:cNvSpPr>
            <a:spLocks noGrp="1"/>
          </p:cNvSpPr>
          <p:nvPr>
            <p:ph type="sldNum" sz="quarter" idx="10"/>
          </p:nvPr>
        </p:nvSpPr>
        <p:spPr/>
        <p:txBody>
          <a:bodyPr/>
          <a:lstStyle/>
          <a:p>
            <a:fld id="{A9E00AF2-E7BC-4EA3-9627-E39876DDA530}" type="slidenum">
              <a:rPr lang="en-US" smtClean="0"/>
              <a:t>20</a:t>
            </a:fld>
            <a:endParaRPr lang="en-US"/>
          </a:p>
        </p:txBody>
      </p:sp>
    </p:spTree>
    <p:extLst>
      <p:ext uri="{BB962C8B-B14F-4D97-AF65-F5344CB8AC3E}">
        <p14:creationId xmlns:p14="http://schemas.microsoft.com/office/powerpoint/2010/main" val="418547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37F76A-B5EF-4505-B030-E2C0F0740D8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354520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37F76A-B5EF-4505-B030-E2C0F0740D8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135481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37F76A-B5EF-4505-B030-E2C0F0740D8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406468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37F76A-B5EF-4505-B030-E2C0F0740D8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136464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37F76A-B5EF-4505-B030-E2C0F0740D8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85602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37F76A-B5EF-4505-B030-E2C0F0740D8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336333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37F76A-B5EF-4505-B030-E2C0F0740D8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3820377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37F76A-B5EF-4505-B030-E2C0F0740D8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192046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7F76A-B5EF-4505-B030-E2C0F0740D8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181549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37F76A-B5EF-4505-B030-E2C0F0740D8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278403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37F76A-B5EF-4505-B030-E2C0F0740D8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D7870-06D4-4D28-BA7C-3041AB620ADE}" type="slidenum">
              <a:rPr lang="en-US" smtClean="0"/>
              <a:t>‹#›</a:t>
            </a:fld>
            <a:endParaRPr lang="en-US"/>
          </a:p>
        </p:txBody>
      </p:sp>
    </p:spTree>
    <p:extLst>
      <p:ext uri="{BB962C8B-B14F-4D97-AF65-F5344CB8AC3E}">
        <p14:creationId xmlns:p14="http://schemas.microsoft.com/office/powerpoint/2010/main" val="534231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7F76A-B5EF-4505-B030-E2C0F0740D8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D7870-06D4-4D28-BA7C-3041AB620ADE}" type="slidenum">
              <a:rPr lang="en-US" smtClean="0"/>
              <a:t>‹#›</a:t>
            </a:fld>
            <a:endParaRPr lang="en-US"/>
          </a:p>
        </p:txBody>
      </p:sp>
    </p:spTree>
    <p:extLst>
      <p:ext uri="{BB962C8B-B14F-4D97-AF65-F5344CB8AC3E}">
        <p14:creationId xmlns:p14="http://schemas.microsoft.com/office/powerpoint/2010/main" val="156131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 Government</a:t>
            </a:r>
          </a:p>
        </p:txBody>
      </p:sp>
      <p:sp>
        <p:nvSpPr>
          <p:cNvPr id="3" name="Subtitle 2"/>
          <p:cNvSpPr>
            <a:spLocks noGrp="1"/>
          </p:cNvSpPr>
          <p:nvPr>
            <p:ph type="subTitle" idx="1"/>
          </p:nvPr>
        </p:nvSpPr>
        <p:spPr/>
        <p:txBody>
          <a:bodyPr/>
          <a:lstStyle/>
          <a:p>
            <a:r>
              <a:rPr lang="en-US" dirty="0"/>
              <a:t>Unit 1: Foundations of Government</a:t>
            </a:r>
          </a:p>
          <a:p>
            <a:r>
              <a:rPr lang="en-US" dirty="0"/>
              <a:t>Chapter 2 | 29 slides</a:t>
            </a:r>
          </a:p>
        </p:txBody>
      </p:sp>
    </p:spTree>
    <p:extLst>
      <p:ext uri="{BB962C8B-B14F-4D97-AF65-F5344CB8AC3E}">
        <p14:creationId xmlns:p14="http://schemas.microsoft.com/office/powerpoint/2010/main" val="2092488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Articles of Confederation</a:t>
            </a:r>
          </a:p>
        </p:txBody>
      </p:sp>
      <p:sp>
        <p:nvSpPr>
          <p:cNvPr id="3" name="Content Placeholder 2"/>
          <p:cNvSpPr>
            <a:spLocks noGrp="1"/>
          </p:cNvSpPr>
          <p:nvPr>
            <p:ph idx="1"/>
          </p:nvPr>
        </p:nvSpPr>
        <p:spPr/>
        <p:txBody>
          <a:bodyPr/>
          <a:lstStyle/>
          <a:p>
            <a:r>
              <a:rPr lang="en-US" dirty="0"/>
              <a:t>The first constitution of the US, adopted during the American Revolution. </a:t>
            </a:r>
          </a:p>
          <a:p>
            <a:r>
              <a:rPr lang="en-US" dirty="0"/>
              <a:t>Confirmed the US as a confederacy, a loose union of independent states.</a:t>
            </a:r>
          </a:p>
          <a:p>
            <a:pPr lvl="1"/>
            <a:r>
              <a:rPr lang="en-US" dirty="0"/>
              <a:t>Between 1776 and 1780 each state wrote or updated and then ratified their own state constitutions. </a:t>
            </a:r>
          </a:p>
          <a:p>
            <a:pPr lvl="1"/>
            <a:r>
              <a:rPr lang="en-US" dirty="0"/>
              <a:t>In almost all of these, a unicameral legislature is present and holds an abundance of power. </a:t>
            </a:r>
          </a:p>
          <a:p>
            <a:r>
              <a:rPr lang="en-US" dirty="0"/>
              <a:t>Some good qualities, many more bad ones.</a:t>
            </a:r>
          </a:p>
        </p:txBody>
      </p:sp>
    </p:spTree>
    <p:extLst>
      <p:ext uri="{BB962C8B-B14F-4D97-AF65-F5344CB8AC3E}">
        <p14:creationId xmlns:p14="http://schemas.microsoft.com/office/powerpoint/2010/main" val="2760813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Your Own</a:t>
            </a:r>
          </a:p>
        </p:txBody>
      </p:sp>
      <p:sp>
        <p:nvSpPr>
          <p:cNvPr id="3" name="Content Placeholder 2"/>
          <p:cNvSpPr>
            <a:spLocks noGrp="1"/>
          </p:cNvSpPr>
          <p:nvPr>
            <p:ph idx="1"/>
          </p:nvPr>
        </p:nvSpPr>
        <p:spPr/>
        <p:txBody>
          <a:bodyPr/>
          <a:lstStyle/>
          <a:p>
            <a:pPr marL="0" indent="0">
              <a:buNone/>
            </a:pPr>
            <a:r>
              <a:rPr lang="en-US" dirty="0"/>
              <a:t>Using the Articles of Confederation, complete the following to include in your notes for this chapter. It may be helpful to copy down the questions.</a:t>
            </a:r>
          </a:p>
          <a:p>
            <a:pPr marL="514350" indent="-514350">
              <a:buFont typeface="+mj-lt"/>
              <a:buAutoNum type="arabicPeriod"/>
            </a:pPr>
            <a:r>
              <a:rPr lang="en-US" dirty="0"/>
              <a:t>Summarize each article. </a:t>
            </a:r>
          </a:p>
          <a:p>
            <a:pPr marL="514350" indent="-514350">
              <a:buFont typeface="+mj-lt"/>
              <a:buAutoNum type="arabicPeriod"/>
            </a:pPr>
            <a:r>
              <a:rPr lang="en-US" dirty="0"/>
              <a:t>Make a pros and cons list that runs the entire document.</a:t>
            </a:r>
          </a:p>
          <a:p>
            <a:pPr marL="514350" indent="-514350">
              <a:buFont typeface="+mj-lt"/>
              <a:buAutoNum type="arabicPeriod"/>
            </a:pPr>
            <a:r>
              <a:rPr lang="en-US" dirty="0"/>
              <a:t>Would the government by able to operate successfully as an institution under the Articles of Confederation? Why/why not?</a:t>
            </a:r>
          </a:p>
        </p:txBody>
      </p:sp>
      <p:grpSp>
        <p:nvGrpSpPr>
          <p:cNvPr id="7" name="SMARTInkShape-Group93"/>
          <p:cNvGrpSpPr/>
          <p:nvPr/>
        </p:nvGrpSpPr>
        <p:grpSpPr>
          <a:xfrm>
            <a:off x="4881563" y="4045148"/>
            <a:ext cx="237724" cy="406578"/>
            <a:chOff x="4881563" y="4045148"/>
            <a:chExt cx="237724" cy="406578"/>
          </a:xfrm>
        </p:grpSpPr>
        <p:sp>
          <p:nvSpPr>
            <p:cNvPr id="4" name="SMARTInkShape-198"/>
            <p:cNvSpPr/>
            <p:nvPr>
              <p:custDataLst>
                <p:tags r:id="rId1"/>
              </p:custDataLst>
            </p:nvPr>
          </p:nvSpPr>
          <p:spPr>
            <a:xfrm>
              <a:off x="4884296" y="4277320"/>
              <a:ext cx="234991" cy="174406"/>
            </a:xfrm>
            <a:custGeom>
              <a:avLst/>
              <a:gdLst/>
              <a:ahLst/>
              <a:cxnLst/>
              <a:rect l="0" t="0" r="0" b="0"/>
              <a:pathLst>
                <a:path w="234991" h="174406">
                  <a:moveTo>
                    <a:pt x="175859" y="160735"/>
                  </a:moveTo>
                  <a:lnTo>
                    <a:pt x="175859" y="160735"/>
                  </a:lnTo>
                  <a:lnTo>
                    <a:pt x="180601" y="165475"/>
                  </a:lnTo>
                  <a:lnTo>
                    <a:pt x="179021" y="166872"/>
                  </a:lnTo>
                  <a:lnTo>
                    <a:pt x="142395" y="169296"/>
                  </a:lnTo>
                  <a:lnTo>
                    <a:pt x="102859" y="169616"/>
                  </a:lnTo>
                  <a:lnTo>
                    <a:pt x="63654" y="169655"/>
                  </a:lnTo>
                  <a:lnTo>
                    <a:pt x="33919" y="169664"/>
                  </a:lnTo>
                  <a:lnTo>
                    <a:pt x="42744" y="174405"/>
                  </a:lnTo>
                  <a:lnTo>
                    <a:pt x="55181" y="174086"/>
                  </a:lnTo>
                  <a:lnTo>
                    <a:pt x="90920" y="170247"/>
                  </a:lnTo>
                  <a:lnTo>
                    <a:pt x="132661" y="169779"/>
                  </a:lnTo>
                  <a:lnTo>
                    <a:pt x="169642" y="169687"/>
                  </a:lnTo>
                  <a:lnTo>
                    <a:pt x="209290" y="169667"/>
                  </a:lnTo>
                  <a:lnTo>
                    <a:pt x="232091" y="169665"/>
                  </a:lnTo>
                  <a:lnTo>
                    <a:pt x="193463" y="167019"/>
                  </a:lnTo>
                  <a:lnTo>
                    <a:pt x="153209" y="161976"/>
                  </a:lnTo>
                  <a:lnTo>
                    <a:pt x="112035" y="160898"/>
                  </a:lnTo>
                  <a:lnTo>
                    <a:pt x="72633" y="160767"/>
                  </a:lnTo>
                  <a:lnTo>
                    <a:pt x="57300" y="160744"/>
                  </a:lnTo>
                  <a:lnTo>
                    <a:pt x="55148" y="159749"/>
                  </a:lnTo>
                  <a:lnTo>
                    <a:pt x="53713" y="158093"/>
                  </a:lnTo>
                  <a:lnTo>
                    <a:pt x="52757" y="155997"/>
                  </a:lnTo>
                  <a:lnTo>
                    <a:pt x="53112" y="154600"/>
                  </a:lnTo>
                  <a:lnTo>
                    <a:pt x="54341" y="153668"/>
                  </a:lnTo>
                  <a:lnTo>
                    <a:pt x="56152" y="153047"/>
                  </a:lnTo>
                  <a:lnTo>
                    <a:pt x="95506" y="149323"/>
                  </a:lnTo>
                  <a:lnTo>
                    <a:pt x="134999" y="143724"/>
                  </a:lnTo>
                  <a:lnTo>
                    <a:pt x="177196" y="143043"/>
                  </a:lnTo>
                  <a:lnTo>
                    <a:pt x="218275" y="142890"/>
                  </a:lnTo>
                  <a:lnTo>
                    <a:pt x="223484" y="142882"/>
                  </a:lnTo>
                  <a:lnTo>
                    <a:pt x="223484" y="142880"/>
                  </a:lnTo>
                  <a:lnTo>
                    <a:pt x="222493" y="142878"/>
                  </a:lnTo>
                  <a:lnTo>
                    <a:pt x="183396" y="135187"/>
                  </a:lnTo>
                  <a:lnTo>
                    <a:pt x="141667" y="134191"/>
                  </a:lnTo>
                  <a:lnTo>
                    <a:pt x="97852" y="131348"/>
                  </a:lnTo>
                  <a:lnTo>
                    <a:pt x="64981" y="126267"/>
                  </a:lnTo>
                  <a:lnTo>
                    <a:pt x="26400" y="133610"/>
                  </a:lnTo>
                  <a:lnTo>
                    <a:pt x="70879" y="119687"/>
                  </a:lnTo>
                  <a:lnTo>
                    <a:pt x="103965" y="117153"/>
                  </a:lnTo>
                  <a:lnTo>
                    <a:pt x="141770" y="116402"/>
                  </a:lnTo>
                  <a:lnTo>
                    <a:pt x="179122" y="116149"/>
                  </a:lnTo>
                  <a:lnTo>
                    <a:pt x="215457" y="116089"/>
                  </a:lnTo>
                  <a:lnTo>
                    <a:pt x="213964" y="116087"/>
                  </a:lnTo>
                  <a:lnTo>
                    <a:pt x="171169" y="107984"/>
                  </a:lnTo>
                  <a:lnTo>
                    <a:pt x="132343" y="107320"/>
                  </a:lnTo>
                  <a:lnTo>
                    <a:pt x="90976" y="107189"/>
                  </a:lnTo>
                  <a:lnTo>
                    <a:pt x="62897" y="107159"/>
                  </a:lnTo>
                  <a:lnTo>
                    <a:pt x="103709" y="107157"/>
                  </a:lnTo>
                  <a:lnTo>
                    <a:pt x="142686" y="107157"/>
                  </a:lnTo>
                  <a:lnTo>
                    <a:pt x="186175" y="107157"/>
                  </a:lnTo>
                  <a:lnTo>
                    <a:pt x="206241" y="106164"/>
                  </a:lnTo>
                  <a:lnTo>
                    <a:pt x="226187" y="99468"/>
                  </a:lnTo>
                  <a:lnTo>
                    <a:pt x="225287" y="99054"/>
                  </a:lnTo>
                  <a:lnTo>
                    <a:pt x="186061" y="91208"/>
                  </a:lnTo>
                  <a:lnTo>
                    <a:pt x="147007" y="84934"/>
                  </a:lnTo>
                  <a:lnTo>
                    <a:pt x="105906" y="81720"/>
                  </a:lnTo>
                  <a:lnTo>
                    <a:pt x="66975" y="80635"/>
                  </a:lnTo>
                  <a:lnTo>
                    <a:pt x="28417" y="80420"/>
                  </a:lnTo>
                  <a:lnTo>
                    <a:pt x="10586" y="80378"/>
                  </a:lnTo>
                  <a:lnTo>
                    <a:pt x="10115" y="79382"/>
                  </a:lnTo>
                  <a:lnTo>
                    <a:pt x="12237" y="75630"/>
                  </a:lnTo>
                  <a:lnTo>
                    <a:pt x="56246" y="69344"/>
                  </a:lnTo>
                  <a:lnTo>
                    <a:pt x="94448" y="64534"/>
                  </a:lnTo>
                  <a:lnTo>
                    <a:pt x="133431" y="62908"/>
                  </a:lnTo>
                  <a:lnTo>
                    <a:pt x="168139" y="62627"/>
                  </a:lnTo>
                  <a:lnTo>
                    <a:pt x="205102" y="62543"/>
                  </a:lnTo>
                  <a:lnTo>
                    <a:pt x="234990" y="62511"/>
                  </a:lnTo>
                  <a:lnTo>
                    <a:pt x="208782" y="59863"/>
                  </a:lnTo>
                  <a:lnTo>
                    <a:pt x="170715" y="53414"/>
                  </a:lnTo>
                  <a:lnTo>
                    <a:pt x="128028" y="46674"/>
                  </a:lnTo>
                  <a:lnTo>
                    <a:pt x="85383" y="45049"/>
                  </a:lnTo>
                  <a:lnTo>
                    <a:pt x="48401" y="44767"/>
                  </a:lnTo>
                  <a:lnTo>
                    <a:pt x="16127" y="44652"/>
                  </a:lnTo>
                  <a:lnTo>
                    <a:pt x="49552" y="44649"/>
                  </a:lnTo>
                  <a:lnTo>
                    <a:pt x="86732" y="44649"/>
                  </a:lnTo>
                  <a:lnTo>
                    <a:pt x="124427" y="44649"/>
                  </a:lnTo>
                  <a:lnTo>
                    <a:pt x="167899" y="37581"/>
                  </a:lnTo>
                  <a:lnTo>
                    <a:pt x="207585" y="35828"/>
                  </a:lnTo>
                  <a:lnTo>
                    <a:pt x="172150" y="30988"/>
                  </a:lnTo>
                  <a:lnTo>
                    <a:pt x="136948" y="28033"/>
                  </a:lnTo>
                  <a:lnTo>
                    <a:pt x="96641" y="27158"/>
                  </a:lnTo>
                  <a:lnTo>
                    <a:pt x="58972" y="26862"/>
                  </a:lnTo>
                  <a:lnTo>
                    <a:pt x="15239" y="26796"/>
                  </a:lnTo>
                  <a:lnTo>
                    <a:pt x="9868" y="26791"/>
                  </a:lnTo>
                  <a:lnTo>
                    <a:pt x="53586" y="24144"/>
                  </a:lnTo>
                  <a:lnTo>
                    <a:pt x="97471" y="18687"/>
                  </a:lnTo>
                  <a:lnTo>
                    <a:pt x="140402" y="17968"/>
                  </a:lnTo>
                  <a:lnTo>
                    <a:pt x="164144" y="17869"/>
                  </a:lnTo>
                  <a:lnTo>
                    <a:pt x="160402" y="15218"/>
                  </a:lnTo>
                  <a:lnTo>
                    <a:pt x="156623" y="13122"/>
                  </a:lnTo>
                  <a:lnTo>
                    <a:pt x="113857" y="6836"/>
                  </a:lnTo>
                  <a:lnTo>
                    <a:pt x="72993" y="1351"/>
                  </a:lnTo>
                  <a:lnTo>
                    <a:pt x="31688" y="178"/>
                  </a:lnTo>
                  <a:lnTo>
                    <a:pt x="0" y="10"/>
                  </a:lnTo>
                  <a:lnTo>
                    <a:pt x="43549" y="2"/>
                  </a:lnTo>
                  <a:lnTo>
                    <a:pt x="78118" y="1"/>
                  </a:lnTo>
                  <a:lnTo>
                    <a:pt x="113496" y="0"/>
                  </a:lnTo>
                  <a:lnTo>
                    <a:pt x="134252" y="993"/>
                  </a:lnTo>
                  <a:lnTo>
                    <a:pt x="161756" y="8562"/>
                  </a:lnTo>
                  <a:lnTo>
                    <a:pt x="127395" y="6236"/>
                  </a:lnTo>
                  <a:lnTo>
                    <a:pt x="97054" y="1232"/>
                  </a:lnTo>
                  <a:lnTo>
                    <a:pt x="60120" y="5388"/>
                  </a:lnTo>
                  <a:lnTo>
                    <a:pt x="1512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99"/>
            <p:cNvSpPr/>
            <p:nvPr>
              <p:custDataLst>
                <p:tags r:id="rId2"/>
              </p:custDataLst>
            </p:nvPr>
          </p:nvSpPr>
          <p:spPr>
            <a:xfrm>
              <a:off x="4993431" y="4082147"/>
              <a:ext cx="84586" cy="141343"/>
            </a:xfrm>
            <a:custGeom>
              <a:avLst/>
              <a:gdLst/>
              <a:ahLst/>
              <a:cxnLst/>
              <a:rect l="0" t="0" r="0" b="0"/>
              <a:pathLst>
                <a:path w="84586" h="141343">
                  <a:moveTo>
                    <a:pt x="4217" y="88017"/>
                  </a:moveTo>
                  <a:lnTo>
                    <a:pt x="4217" y="88017"/>
                  </a:lnTo>
                  <a:lnTo>
                    <a:pt x="21387" y="88017"/>
                  </a:lnTo>
                  <a:lnTo>
                    <a:pt x="29377" y="85371"/>
                  </a:lnTo>
                  <a:lnTo>
                    <a:pt x="37849" y="80328"/>
                  </a:lnTo>
                  <a:lnTo>
                    <a:pt x="47442" y="79196"/>
                  </a:lnTo>
                  <a:lnTo>
                    <a:pt x="55714" y="72972"/>
                  </a:lnTo>
                  <a:lnTo>
                    <a:pt x="61171" y="71408"/>
                  </a:lnTo>
                  <a:lnTo>
                    <a:pt x="66902" y="65422"/>
                  </a:lnTo>
                  <a:lnTo>
                    <a:pt x="71765" y="57139"/>
                  </a:lnTo>
                  <a:lnTo>
                    <a:pt x="74502" y="46897"/>
                  </a:lnTo>
                  <a:lnTo>
                    <a:pt x="75143" y="40637"/>
                  </a:lnTo>
                  <a:lnTo>
                    <a:pt x="76305" y="38571"/>
                  </a:lnTo>
                  <a:lnTo>
                    <a:pt x="78073" y="37194"/>
                  </a:lnTo>
                  <a:lnTo>
                    <a:pt x="80244" y="36276"/>
                  </a:lnTo>
                  <a:lnTo>
                    <a:pt x="81691" y="33679"/>
                  </a:lnTo>
                  <a:lnTo>
                    <a:pt x="84202" y="19223"/>
                  </a:lnTo>
                  <a:lnTo>
                    <a:pt x="81770" y="15109"/>
                  </a:lnTo>
                  <a:lnTo>
                    <a:pt x="76863" y="9123"/>
                  </a:lnTo>
                  <a:lnTo>
                    <a:pt x="73547" y="8305"/>
                  </a:lnTo>
                  <a:lnTo>
                    <a:pt x="71273" y="8086"/>
                  </a:lnTo>
                  <a:lnTo>
                    <a:pt x="69756" y="6949"/>
                  </a:lnTo>
                  <a:lnTo>
                    <a:pt x="68073" y="3039"/>
                  </a:lnTo>
                  <a:lnTo>
                    <a:pt x="65638" y="1599"/>
                  </a:lnTo>
                  <a:lnTo>
                    <a:pt x="57643" y="0"/>
                  </a:lnTo>
                  <a:lnTo>
                    <a:pt x="50121" y="1935"/>
                  </a:lnTo>
                  <a:lnTo>
                    <a:pt x="43471" y="5110"/>
                  </a:lnTo>
                  <a:lnTo>
                    <a:pt x="34148" y="7889"/>
                  </a:lnTo>
                  <a:lnTo>
                    <a:pt x="28104" y="12056"/>
                  </a:lnTo>
                  <a:lnTo>
                    <a:pt x="10177" y="41040"/>
                  </a:lnTo>
                  <a:lnTo>
                    <a:pt x="0" y="73220"/>
                  </a:lnTo>
                  <a:lnTo>
                    <a:pt x="28" y="84086"/>
                  </a:lnTo>
                  <a:lnTo>
                    <a:pt x="10795" y="113664"/>
                  </a:lnTo>
                  <a:lnTo>
                    <a:pt x="29876" y="131890"/>
                  </a:lnTo>
                  <a:lnTo>
                    <a:pt x="38111" y="137282"/>
                  </a:lnTo>
                  <a:lnTo>
                    <a:pt x="46070" y="139678"/>
                  </a:lnTo>
                  <a:lnTo>
                    <a:pt x="68354" y="141342"/>
                  </a:lnTo>
                  <a:lnTo>
                    <a:pt x="75056" y="138837"/>
                  </a:lnTo>
                  <a:lnTo>
                    <a:pt x="84027" y="133027"/>
                  </a:lnTo>
                  <a:lnTo>
                    <a:pt x="84585" y="1237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00"/>
            <p:cNvSpPr/>
            <p:nvPr>
              <p:custDataLst>
                <p:tags r:id="rId3"/>
              </p:custDataLst>
            </p:nvPr>
          </p:nvSpPr>
          <p:spPr>
            <a:xfrm>
              <a:off x="4881563" y="4045148"/>
              <a:ext cx="115897" cy="141477"/>
            </a:xfrm>
            <a:custGeom>
              <a:avLst/>
              <a:gdLst/>
              <a:ahLst/>
              <a:cxnLst/>
              <a:rect l="0" t="0" r="0" b="0"/>
              <a:pathLst>
                <a:path w="115897" h="141477">
                  <a:moveTo>
                    <a:pt x="17859" y="0"/>
                  </a:moveTo>
                  <a:lnTo>
                    <a:pt x="17859" y="0"/>
                  </a:lnTo>
                  <a:lnTo>
                    <a:pt x="17859" y="7689"/>
                  </a:lnTo>
                  <a:lnTo>
                    <a:pt x="18851" y="8103"/>
                  </a:lnTo>
                  <a:lnTo>
                    <a:pt x="22599" y="8562"/>
                  </a:lnTo>
                  <a:lnTo>
                    <a:pt x="23996" y="9677"/>
                  </a:lnTo>
                  <a:lnTo>
                    <a:pt x="25548" y="13562"/>
                  </a:lnTo>
                  <a:lnTo>
                    <a:pt x="26756" y="52041"/>
                  </a:lnTo>
                  <a:lnTo>
                    <a:pt x="24127" y="60502"/>
                  </a:lnTo>
                  <a:lnTo>
                    <a:pt x="20646" y="68562"/>
                  </a:lnTo>
                  <a:lnTo>
                    <a:pt x="16939" y="103912"/>
                  </a:lnTo>
                  <a:lnTo>
                    <a:pt x="8963" y="116039"/>
                  </a:lnTo>
                  <a:lnTo>
                    <a:pt x="8932" y="103653"/>
                  </a:lnTo>
                  <a:lnTo>
                    <a:pt x="11576" y="97993"/>
                  </a:lnTo>
                  <a:lnTo>
                    <a:pt x="15067" y="92170"/>
                  </a:lnTo>
                  <a:lnTo>
                    <a:pt x="24743" y="68268"/>
                  </a:lnTo>
                  <a:lnTo>
                    <a:pt x="30179" y="60769"/>
                  </a:lnTo>
                  <a:lnTo>
                    <a:pt x="38548" y="56774"/>
                  </a:lnTo>
                  <a:lnTo>
                    <a:pt x="47890" y="54006"/>
                  </a:lnTo>
                  <a:lnTo>
                    <a:pt x="55349" y="49469"/>
                  </a:lnTo>
                  <a:lnTo>
                    <a:pt x="59720" y="48855"/>
                  </a:lnTo>
                  <a:lnTo>
                    <a:pt x="86414" y="54025"/>
                  </a:lnTo>
                  <a:lnTo>
                    <a:pt x="101120" y="60546"/>
                  </a:lnTo>
                  <a:lnTo>
                    <a:pt x="113919" y="69807"/>
                  </a:lnTo>
                  <a:lnTo>
                    <a:pt x="115444" y="80436"/>
                  </a:lnTo>
                  <a:lnTo>
                    <a:pt x="115896" y="96152"/>
                  </a:lnTo>
                  <a:lnTo>
                    <a:pt x="113355" y="104912"/>
                  </a:lnTo>
                  <a:lnTo>
                    <a:pt x="103640" y="118620"/>
                  </a:lnTo>
                  <a:lnTo>
                    <a:pt x="90349" y="127861"/>
                  </a:lnTo>
                  <a:lnTo>
                    <a:pt x="58590" y="139726"/>
                  </a:lnTo>
                  <a:lnTo>
                    <a:pt x="47207" y="141476"/>
                  </a:lnTo>
                  <a:lnTo>
                    <a:pt x="3516" y="134277"/>
                  </a:lnTo>
                  <a:lnTo>
                    <a:pt x="91" y="133954"/>
                  </a:lnTo>
                  <a:lnTo>
                    <a:pt x="0" y="1250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57683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Drafting a New Constitution</a:t>
            </a:r>
          </a:p>
        </p:txBody>
      </p:sp>
      <p:sp>
        <p:nvSpPr>
          <p:cNvPr id="3" name="Content Placeholder 2"/>
          <p:cNvSpPr>
            <a:spLocks noGrp="1"/>
          </p:cNvSpPr>
          <p:nvPr>
            <p:ph idx="1"/>
          </p:nvPr>
        </p:nvSpPr>
        <p:spPr/>
        <p:txBody>
          <a:bodyPr/>
          <a:lstStyle/>
          <a:p>
            <a:r>
              <a:rPr lang="en-US" dirty="0"/>
              <a:t>The Constitutional Convention met in Philadelphia in 1787 after events like Shays’ Rebellion prompted calls for reforming the Articles of Confederation. </a:t>
            </a:r>
          </a:p>
          <a:p>
            <a:pPr lvl="1"/>
            <a:r>
              <a:rPr lang="en-US" dirty="0"/>
              <a:t>The 55 delegates soon realized it would be easier to scrap the document and start over if the government was to have any chance of survival.</a:t>
            </a:r>
          </a:p>
        </p:txBody>
      </p:sp>
    </p:spTree>
    <p:extLst>
      <p:ext uri="{BB962C8B-B14F-4D97-AF65-F5344CB8AC3E}">
        <p14:creationId xmlns:p14="http://schemas.microsoft.com/office/powerpoint/2010/main" val="4151635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Constitutional Convention</a:t>
            </a:r>
          </a:p>
        </p:txBody>
      </p:sp>
      <p:sp>
        <p:nvSpPr>
          <p:cNvPr id="3" name="Content Placeholder 2"/>
          <p:cNvSpPr>
            <a:spLocks noGrp="1"/>
          </p:cNvSpPr>
          <p:nvPr>
            <p:ph idx="1"/>
          </p:nvPr>
        </p:nvSpPr>
        <p:spPr/>
        <p:txBody>
          <a:bodyPr>
            <a:normAutofit lnSpcReduction="10000"/>
          </a:bodyPr>
          <a:lstStyle/>
          <a:p>
            <a:r>
              <a:rPr lang="en-US" dirty="0"/>
              <a:t>The delegates agreed on these things:</a:t>
            </a:r>
          </a:p>
          <a:p>
            <a:pPr lvl="1"/>
            <a:r>
              <a:rPr lang="en-US" dirty="0"/>
              <a:t>Human nature: Locke’s view of government but Hobbes’ view of people</a:t>
            </a:r>
          </a:p>
          <a:p>
            <a:pPr lvl="2"/>
            <a:r>
              <a:rPr lang="en-US" dirty="0"/>
              <a:t>Government should play an important role in containing the natural self-interest of the population.</a:t>
            </a:r>
          </a:p>
          <a:p>
            <a:pPr lvl="1"/>
            <a:r>
              <a:rPr lang="en-US" dirty="0"/>
              <a:t>Political conflict: Factions are a problem, but a majority and minority will naturally exist. </a:t>
            </a:r>
          </a:p>
          <a:p>
            <a:pPr lvl="2"/>
            <a:r>
              <a:rPr lang="en-US" dirty="0"/>
              <a:t>Causes of factions: distribution of wealth, religion, politics, attachment. </a:t>
            </a:r>
          </a:p>
          <a:p>
            <a:pPr lvl="1"/>
            <a:r>
              <a:rPr lang="en-US" dirty="0"/>
              <a:t>Objectives of gov’t: protection of property, security from invasion, domestic tranquility, general welfare.</a:t>
            </a:r>
          </a:p>
          <a:p>
            <a:pPr lvl="1"/>
            <a:r>
              <a:rPr lang="en-US" dirty="0"/>
              <a:t>Nature of gov’t: a balanced government with separate branches with distinct powers and ability to check each other. </a:t>
            </a:r>
          </a:p>
          <a:p>
            <a:pPr lvl="2"/>
            <a:r>
              <a:rPr lang="en-US" dirty="0"/>
              <a:t>“Power should be set against power so that no one faction would overwhelm the others.”</a:t>
            </a:r>
          </a:p>
        </p:txBody>
      </p:sp>
    </p:spTree>
    <p:extLst>
      <p:ext uri="{BB962C8B-B14F-4D97-AF65-F5344CB8AC3E}">
        <p14:creationId xmlns:p14="http://schemas.microsoft.com/office/powerpoint/2010/main" val="3928863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Constitutional Convention</a:t>
            </a:r>
          </a:p>
        </p:txBody>
      </p:sp>
      <p:sp>
        <p:nvSpPr>
          <p:cNvPr id="3" name="Content Placeholder 2"/>
          <p:cNvSpPr>
            <a:spLocks noGrp="1"/>
          </p:cNvSpPr>
          <p:nvPr>
            <p:ph idx="1"/>
          </p:nvPr>
        </p:nvSpPr>
        <p:spPr/>
        <p:txBody>
          <a:bodyPr/>
          <a:lstStyle/>
          <a:p>
            <a:r>
              <a:rPr lang="en-US" dirty="0"/>
              <a:t>Some things they had to work on:</a:t>
            </a:r>
          </a:p>
          <a:p>
            <a:pPr lvl="1"/>
            <a:r>
              <a:rPr lang="en-US" dirty="0"/>
              <a:t>Equality: </a:t>
            </a:r>
          </a:p>
          <a:p>
            <a:pPr lvl="2"/>
            <a:r>
              <a:rPr lang="en-US" dirty="0"/>
              <a:t>In representation: what should Congress look like, how should people be represented?</a:t>
            </a:r>
          </a:p>
          <a:p>
            <a:pPr lvl="3"/>
            <a:r>
              <a:rPr lang="en-US" dirty="0"/>
              <a:t>New Jersey Plan: Congress should be based in equal representation.</a:t>
            </a:r>
          </a:p>
          <a:p>
            <a:pPr lvl="3"/>
            <a:r>
              <a:rPr lang="en-US" dirty="0"/>
              <a:t>Virginia Plan: Congress should be based in proportional representation.</a:t>
            </a:r>
          </a:p>
          <a:p>
            <a:pPr lvl="3"/>
            <a:r>
              <a:rPr lang="en-US" dirty="0"/>
              <a:t>Connecticut Compromise: Congress should be bicameral, with one house having equal representation, and the other proportional.</a:t>
            </a:r>
          </a:p>
          <a:p>
            <a:pPr lvl="2"/>
            <a:r>
              <a:rPr lang="en-US" dirty="0"/>
              <a:t>Slavery</a:t>
            </a:r>
          </a:p>
          <a:p>
            <a:pPr lvl="3"/>
            <a:r>
              <a:rPr lang="en-US" dirty="0"/>
              <a:t>Importation of slaves will be limited.</a:t>
            </a:r>
          </a:p>
          <a:p>
            <a:pPr lvl="3"/>
            <a:r>
              <a:rPr lang="en-US" dirty="0"/>
              <a:t>Three-Fifths Compromise: A slave will represent 3/5 of a person for counting purposes.</a:t>
            </a:r>
          </a:p>
          <a:p>
            <a:pPr lvl="2"/>
            <a:r>
              <a:rPr lang="en-US" dirty="0"/>
              <a:t>Voting</a:t>
            </a:r>
          </a:p>
          <a:p>
            <a:pPr lvl="3"/>
            <a:r>
              <a:rPr lang="en-US" dirty="0"/>
              <a:t>States decide who can vote. Those qualified at the state level will be qualified at the national level.</a:t>
            </a:r>
          </a:p>
        </p:txBody>
      </p:sp>
    </p:spTree>
    <p:extLst>
      <p:ext uri="{BB962C8B-B14F-4D97-AF65-F5344CB8AC3E}">
        <p14:creationId xmlns:p14="http://schemas.microsoft.com/office/powerpoint/2010/main" val="766748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Constitutional Convention</a:t>
            </a:r>
          </a:p>
        </p:txBody>
      </p:sp>
      <p:sp>
        <p:nvSpPr>
          <p:cNvPr id="3" name="Content Placeholder 2"/>
          <p:cNvSpPr>
            <a:spLocks noGrp="1"/>
          </p:cNvSpPr>
          <p:nvPr>
            <p:ph idx="1"/>
          </p:nvPr>
        </p:nvSpPr>
        <p:spPr/>
        <p:txBody>
          <a:bodyPr/>
          <a:lstStyle/>
          <a:p>
            <a:r>
              <a:rPr lang="en-US" dirty="0"/>
              <a:t>Some things they had to work on:</a:t>
            </a:r>
          </a:p>
          <a:p>
            <a:pPr lvl="1"/>
            <a:r>
              <a:rPr lang="en-US" dirty="0"/>
              <a:t>Economic Issues</a:t>
            </a:r>
          </a:p>
          <a:p>
            <a:pPr lvl="2"/>
            <a:r>
              <a:rPr lang="en-US" dirty="0"/>
              <a:t>The federal government needed more economic powers to protect property and build a better economy.</a:t>
            </a:r>
          </a:p>
          <a:p>
            <a:pPr lvl="2"/>
            <a:r>
              <a:rPr lang="en-US" dirty="0"/>
              <a:t>Many economic powers that belonged to the states went to the federal government and practices that went against building a stronger economy were prohibited.</a:t>
            </a:r>
          </a:p>
          <a:p>
            <a:pPr lvl="1"/>
            <a:r>
              <a:rPr lang="en-US" dirty="0"/>
              <a:t>Individual Rights</a:t>
            </a:r>
          </a:p>
          <a:p>
            <a:pPr lvl="2"/>
            <a:r>
              <a:rPr lang="en-US" dirty="0"/>
              <a:t>Determine (and stick to) a listed set of rights and freedoms, including the writ of habeas corpus, laws against bills of attainder and ex post facto laws.</a:t>
            </a:r>
          </a:p>
        </p:txBody>
      </p:sp>
    </p:spTree>
    <p:extLst>
      <p:ext uri="{BB962C8B-B14F-4D97-AF65-F5344CB8AC3E}">
        <p14:creationId xmlns:p14="http://schemas.microsoft.com/office/powerpoint/2010/main" val="1201428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Goal: The new constitution should protect private property</a:t>
            </a:r>
          </a:p>
          <a:p>
            <a:pPr lvl="1"/>
            <a:r>
              <a:rPr lang="en-US" dirty="0"/>
              <a:t>…but private property and the accumulation of wealth creates threats to democracy…</a:t>
            </a:r>
          </a:p>
          <a:p>
            <a:pPr lvl="1"/>
            <a:r>
              <a:rPr lang="en-US" dirty="0"/>
              <a:t>…and the current majority, which is required for a democracy, isn’t exactly wealthy…</a:t>
            </a:r>
          </a:p>
          <a:p>
            <a:pPr lvl="1"/>
            <a:r>
              <a:rPr lang="en-US" dirty="0"/>
              <a:t>…and if the majority isn’t happy, it can lead to violence so….</a:t>
            </a:r>
          </a:p>
          <a:p>
            <a:pPr lvl="1"/>
            <a:r>
              <a:rPr lang="en-US" dirty="0"/>
              <a:t>A new question emerges: How can the government be responsive to the majority and protect private property?</a:t>
            </a:r>
          </a:p>
        </p:txBody>
      </p:sp>
      <p:sp>
        <p:nvSpPr>
          <p:cNvPr id="3" name="Title 2"/>
          <p:cNvSpPr>
            <a:spLocks noGrp="1"/>
          </p:cNvSpPr>
          <p:nvPr>
            <p:ph type="title"/>
          </p:nvPr>
        </p:nvSpPr>
        <p:spPr/>
        <p:txBody>
          <a:bodyPr/>
          <a:lstStyle/>
          <a:p>
            <a:r>
              <a:rPr lang="en-US" dirty="0"/>
              <a:t>The Constitutional Convention</a:t>
            </a:r>
          </a:p>
        </p:txBody>
      </p:sp>
    </p:spTree>
    <p:extLst>
      <p:ext uri="{BB962C8B-B14F-4D97-AF65-F5344CB8AC3E}">
        <p14:creationId xmlns:p14="http://schemas.microsoft.com/office/powerpoint/2010/main" val="406325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Madison studied law, politics, and is known as “the father of the Constitution.” His ideas helped answer this question.</a:t>
            </a:r>
          </a:p>
        </p:txBody>
      </p:sp>
      <p:sp>
        <p:nvSpPr>
          <p:cNvPr id="3" name="Title 2"/>
          <p:cNvSpPr>
            <a:spLocks noGrp="1"/>
          </p:cNvSpPr>
          <p:nvPr>
            <p:ph type="title"/>
          </p:nvPr>
        </p:nvSpPr>
        <p:spPr/>
        <p:txBody>
          <a:bodyPr/>
          <a:lstStyle/>
          <a:p>
            <a:r>
              <a:rPr lang="en-US" dirty="0"/>
              <a:t>James Madison</a:t>
            </a:r>
          </a:p>
        </p:txBody>
      </p:sp>
      <p:pic>
        <p:nvPicPr>
          <p:cNvPr id="1026" name="Picture 2" descr="James Madis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2743201"/>
            <a:ext cx="2895600" cy="352539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crowe\AppData\Local\Microsoft\Windows\Temporary Internet Files\Content.IE5\RHTH2UA8\avaitors_by_hourglasspony-d5e0vt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1" y="3733801"/>
            <a:ext cx="990599" cy="38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72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Limit majority control by putting most of the government out of reach. </a:t>
            </a:r>
          </a:p>
          <a:p>
            <a:pPr lvl="1"/>
            <a:r>
              <a:rPr lang="en-US" dirty="0"/>
              <a:t>Originally, only the House of Representatives was elected by the people. Senators were chosen by the state, and the president was chosen by electors.</a:t>
            </a:r>
          </a:p>
          <a:p>
            <a:r>
              <a:rPr lang="en-US" dirty="0"/>
              <a:t>Separating the powers of government.</a:t>
            </a:r>
          </a:p>
          <a:p>
            <a:pPr lvl="1"/>
            <a:r>
              <a:rPr lang="en-US" dirty="0"/>
              <a:t>Each branch of government was to be given its own tasks so that no one branch could have power over the others. However, powers are not divided absolutely.</a:t>
            </a:r>
          </a:p>
          <a:p>
            <a:r>
              <a:rPr lang="en-US" dirty="0"/>
              <a:t>Create checks and balances.</a:t>
            </a:r>
          </a:p>
          <a:p>
            <a:pPr lvl="1"/>
            <a:r>
              <a:rPr lang="en-US" dirty="0"/>
              <a:t>Because powers are not divided absolutely, each branch needs the others to perform certain tasks. This limits the government and prevents a majority from controlling the whole thing, creating checks and balances.</a:t>
            </a:r>
          </a:p>
        </p:txBody>
      </p:sp>
      <p:sp>
        <p:nvSpPr>
          <p:cNvPr id="3" name="Title 2"/>
          <p:cNvSpPr>
            <a:spLocks noGrp="1"/>
          </p:cNvSpPr>
          <p:nvPr>
            <p:ph type="title"/>
          </p:nvPr>
        </p:nvSpPr>
        <p:spPr/>
        <p:txBody>
          <a:bodyPr/>
          <a:lstStyle/>
          <a:p>
            <a:r>
              <a:rPr lang="en-US" dirty="0"/>
              <a:t>Madison’s Ideas</a:t>
            </a:r>
          </a:p>
        </p:txBody>
      </p:sp>
      <p:pic>
        <p:nvPicPr>
          <p:cNvPr id="2050" name="Picture 2">
            <a:extLst>
              <a:ext uri="{FF2B5EF4-FFF2-40B4-BE49-F238E27FC236}">
                <a16:creationId xmlns:a16="http://schemas.microsoft.com/office/drawing/2014/main" id="{96798BB6-0344-4409-9166-C9F3D9486B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346439" y="-1387741"/>
            <a:ext cx="6019270" cy="9524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57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barn(inVertical)">
                                      <p:cBhvr>
                                        <p:cTn id="27" dur="5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37" fill="hold" nodeType="clickEffect">
                                  <p:stCondLst>
                                    <p:cond delay="0"/>
                                  </p:stCondLst>
                                  <p:childTnLst>
                                    <p:animEffect transition="out" filter="barn(outVertical)">
                                      <p:cBhvr>
                                        <p:cTn id="31" dur="500"/>
                                        <p:tgtEl>
                                          <p:spTgt spid="2050"/>
                                        </p:tgtEl>
                                      </p:cBhvr>
                                    </p:animEffect>
                                    <p:set>
                                      <p:cBhvr>
                                        <p:cTn id="32"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7563678" cy="4351338"/>
          </a:xfrm>
        </p:spPr>
        <p:txBody>
          <a:bodyPr>
            <a:normAutofit lnSpcReduction="10000"/>
          </a:bodyPr>
          <a:lstStyle/>
          <a:p>
            <a:r>
              <a:rPr lang="en-US" dirty="0"/>
              <a:t>Madison’s ideas put in place a federal system of government where powers were divided and shared between a federal government and state governments (providing another example of checks and balances), effectively changing America’s system of government.</a:t>
            </a:r>
          </a:p>
          <a:p>
            <a:r>
              <a:rPr lang="en-US" dirty="0"/>
              <a:t>The Constitution also set up a republic, rather than a direct democracy because…</a:t>
            </a:r>
          </a:p>
          <a:p>
            <a:pPr lvl="1"/>
            <a:r>
              <a:rPr lang="en-US" dirty="0"/>
              <a:t>1. The writers of the Constitution did not want the people directly involved.</a:t>
            </a:r>
          </a:p>
          <a:p>
            <a:pPr lvl="1"/>
            <a:r>
              <a:rPr lang="en-US" dirty="0"/>
              <a:t>2. The United States already had a large population that would hinder direct democracy.</a:t>
            </a:r>
          </a:p>
        </p:txBody>
      </p:sp>
      <p:sp>
        <p:nvSpPr>
          <p:cNvPr id="3" name="Title 2"/>
          <p:cNvSpPr>
            <a:spLocks noGrp="1"/>
          </p:cNvSpPr>
          <p:nvPr>
            <p:ph type="title"/>
          </p:nvPr>
        </p:nvSpPr>
        <p:spPr/>
        <p:txBody>
          <a:bodyPr/>
          <a:lstStyle/>
          <a:p>
            <a:r>
              <a:rPr lang="en-US" dirty="0"/>
              <a:t>Madison’s Ideas</a:t>
            </a:r>
          </a:p>
        </p:txBody>
      </p:sp>
      <p:pic>
        <p:nvPicPr>
          <p:cNvPr id="1026" name="Picture 2">
            <a:extLst>
              <a:ext uri="{FF2B5EF4-FFF2-40B4-BE49-F238E27FC236}">
                <a16:creationId xmlns:a16="http://schemas.microsoft.com/office/drawing/2014/main" id="{0894DA19-3B22-457D-8A96-7CBCD01F53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3337" y="0"/>
            <a:ext cx="32686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633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British Government</a:t>
            </a:r>
          </a:p>
        </p:txBody>
      </p:sp>
      <p:sp>
        <p:nvSpPr>
          <p:cNvPr id="3" name="Content Placeholder 2"/>
          <p:cNvSpPr>
            <a:spLocks noGrp="1"/>
          </p:cNvSpPr>
          <p:nvPr>
            <p:ph idx="1"/>
          </p:nvPr>
        </p:nvSpPr>
        <p:spPr/>
        <p:txBody>
          <a:bodyPr>
            <a:normAutofit/>
          </a:bodyPr>
          <a:lstStyle/>
          <a:p>
            <a:r>
              <a:rPr lang="en-US" dirty="0"/>
              <a:t>Two major concepts permeate through the evolution of British government to American government: limited gov’t and representative gov’t. </a:t>
            </a:r>
          </a:p>
          <a:p>
            <a:r>
              <a:rPr lang="en-US" dirty="0"/>
              <a:t>The first permanent British settlements appear in the early 1600s. </a:t>
            </a:r>
          </a:p>
          <a:p>
            <a:pPr lvl="1"/>
            <a:r>
              <a:rPr lang="en-US" dirty="0"/>
              <a:t>Jamestown creates a representative assembly to make laws while representing the population.</a:t>
            </a:r>
          </a:p>
          <a:p>
            <a:pPr lvl="1"/>
            <a:r>
              <a:rPr lang="en-US" dirty="0"/>
              <a:t>Separatists in Plymouth created the Mayflower Compact to ensure the continuance of civil government.</a:t>
            </a:r>
          </a:p>
          <a:p>
            <a:pPr lvl="1"/>
            <a:r>
              <a:rPr lang="en-US" dirty="0"/>
              <a:t>Both set examples for the future:</a:t>
            </a:r>
          </a:p>
          <a:p>
            <a:pPr lvl="2"/>
            <a:r>
              <a:rPr lang="en-US" dirty="0"/>
              <a:t>The Jamestown government allowed for direct participation.</a:t>
            </a:r>
          </a:p>
          <a:p>
            <a:pPr lvl="2"/>
            <a:r>
              <a:rPr lang="en-US" dirty="0"/>
              <a:t>The Mayflower Compact was dependent on the consent of those it would effect. </a:t>
            </a:r>
          </a:p>
        </p:txBody>
      </p:sp>
    </p:spTree>
    <p:extLst>
      <p:ext uri="{BB962C8B-B14F-4D97-AF65-F5344CB8AC3E}">
        <p14:creationId xmlns:p14="http://schemas.microsoft.com/office/powerpoint/2010/main" val="4092361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Unitary: Power resides with the central government. It may create lower governments to carry out everyday tasks, but overall it tells the lower government what to do.</a:t>
            </a:r>
          </a:p>
          <a:p>
            <a:r>
              <a:rPr lang="en-US" dirty="0"/>
              <a:t>Confederate: A loose union of independent states that create a weak central government that can protect all members and solve major issues for all members.</a:t>
            </a:r>
          </a:p>
          <a:p>
            <a:r>
              <a:rPr lang="en-US" dirty="0"/>
              <a:t>Federal: Power is divided and shared between a central government and local governments. The central government creates lower governments that have powers of their own and powers that they share with the central government. </a:t>
            </a:r>
          </a:p>
        </p:txBody>
      </p:sp>
      <p:sp>
        <p:nvSpPr>
          <p:cNvPr id="3" name="Title 2"/>
          <p:cNvSpPr>
            <a:spLocks noGrp="1"/>
          </p:cNvSpPr>
          <p:nvPr>
            <p:ph type="title"/>
          </p:nvPr>
        </p:nvSpPr>
        <p:spPr/>
        <p:txBody>
          <a:bodyPr/>
          <a:lstStyle/>
          <a:p>
            <a:r>
              <a:rPr lang="en-US" dirty="0"/>
              <a:t>Systems of Government</a:t>
            </a:r>
          </a:p>
        </p:txBody>
      </p:sp>
    </p:spTree>
    <p:extLst>
      <p:ext uri="{BB962C8B-B14F-4D97-AF65-F5344CB8AC3E}">
        <p14:creationId xmlns:p14="http://schemas.microsoft.com/office/powerpoint/2010/main" val="3498160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Your Own</a:t>
            </a:r>
          </a:p>
        </p:txBody>
      </p:sp>
      <p:sp>
        <p:nvSpPr>
          <p:cNvPr id="3" name="Content Placeholder 2"/>
          <p:cNvSpPr>
            <a:spLocks noGrp="1"/>
          </p:cNvSpPr>
          <p:nvPr>
            <p:ph idx="1"/>
          </p:nvPr>
        </p:nvSpPr>
        <p:spPr/>
        <p:txBody>
          <a:bodyPr/>
          <a:lstStyle/>
          <a:p>
            <a:r>
              <a:rPr lang="en-US" dirty="0"/>
              <a:t>Using pages 51-58, answer the following questions to include in your notes for this chapter. It will be helpful to copy down the questions.</a:t>
            </a:r>
          </a:p>
          <a:p>
            <a:pPr marL="914400" lvl="1" indent="-457200">
              <a:buFont typeface="+mj-lt"/>
              <a:buAutoNum type="arabicPeriod"/>
            </a:pPr>
            <a:r>
              <a:rPr lang="en-US" dirty="0"/>
              <a:t>Explain the two major components of the </a:t>
            </a:r>
            <a:r>
              <a:rPr lang="en-US" dirty="0" err="1"/>
              <a:t>Madisonian</a:t>
            </a:r>
            <a:r>
              <a:rPr lang="en-US" dirty="0"/>
              <a:t> Model.</a:t>
            </a:r>
          </a:p>
          <a:p>
            <a:pPr marL="914400" lvl="1" indent="-457200">
              <a:buFont typeface="+mj-lt"/>
              <a:buAutoNum type="arabicPeriod"/>
            </a:pPr>
            <a:r>
              <a:rPr lang="en-US" dirty="0"/>
              <a:t>Compare both the Federalist and Anti-Federalist stances and </a:t>
            </a:r>
            <a:r>
              <a:rPr lang="en-US" i="1" dirty="0"/>
              <a:t>Papers</a:t>
            </a:r>
            <a:r>
              <a:rPr lang="en-US" dirty="0"/>
              <a:t>.</a:t>
            </a:r>
          </a:p>
          <a:p>
            <a:pPr marL="914400" lvl="1" indent="-457200">
              <a:buFont typeface="+mj-lt"/>
              <a:buAutoNum type="arabicPeriod"/>
            </a:pPr>
            <a:r>
              <a:rPr lang="en-US" dirty="0"/>
              <a:t>How many states had to ratify the Constitution? Why?</a:t>
            </a:r>
          </a:p>
          <a:p>
            <a:pPr marL="914400" lvl="1" indent="-457200">
              <a:buFont typeface="+mj-lt"/>
              <a:buAutoNum type="arabicPeriod"/>
            </a:pPr>
            <a:r>
              <a:rPr lang="en-US" dirty="0"/>
              <a:t>Create a thesis in response to Beard’s thesis.</a:t>
            </a:r>
          </a:p>
          <a:p>
            <a:endParaRPr lang="en-US" dirty="0"/>
          </a:p>
        </p:txBody>
      </p:sp>
    </p:spTree>
    <p:extLst>
      <p:ext uri="{BB962C8B-B14F-4D97-AF65-F5344CB8AC3E}">
        <p14:creationId xmlns:p14="http://schemas.microsoft.com/office/powerpoint/2010/main" val="2268620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Final Compromise</a:t>
            </a:r>
          </a:p>
        </p:txBody>
      </p:sp>
      <p:sp>
        <p:nvSpPr>
          <p:cNvPr id="3" name="Content Placeholder 2"/>
          <p:cNvSpPr>
            <a:spLocks noGrp="1"/>
          </p:cNvSpPr>
          <p:nvPr>
            <p:ph idx="1"/>
          </p:nvPr>
        </p:nvSpPr>
        <p:spPr/>
        <p:txBody>
          <a:bodyPr/>
          <a:lstStyle/>
          <a:p>
            <a:r>
              <a:rPr lang="en-US" dirty="0"/>
              <a:t>In keeping with Madison’s idea of compromise, the Federalists promised to amend the Constitution to include a list of protected personal liberties. </a:t>
            </a:r>
          </a:p>
          <a:p>
            <a:pPr lvl="1"/>
            <a:r>
              <a:rPr lang="en-US" dirty="0"/>
              <a:t>They only promised to do this after ratification, meaning the Anti-Federalists had to act in good faith. They did, creating a third major compromise that helped put the Constitution together. </a:t>
            </a:r>
          </a:p>
          <a:p>
            <a:r>
              <a:rPr lang="en-US" dirty="0"/>
              <a:t>Madison kept the word of the Federalists by introducing 12 amendments in 1789.</a:t>
            </a:r>
          </a:p>
          <a:p>
            <a:pPr lvl="1"/>
            <a:r>
              <a:rPr lang="en-US" dirty="0"/>
              <a:t>Ten of these were approved and are attached to the Constitution as the Bill of Rights. </a:t>
            </a:r>
          </a:p>
        </p:txBody>
      </p:sp>
    </p:spTree>
    <p:extLst>
      <p:ext uri="{BB962C8B-B14F-4D97-AF65-F5344CB8AC3E}">
        <p14:creationId xmlns:p14="http://schemas.microsoft.com/office/powerpoint/2010/main" val="4239290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US Constitution</a:t>
            </a:r>
          </a:p>
        </p:txBody>
      </p:sp>
      <p:sp>
        <p:nvSpPr>
          <p:cNvPr id="3" name="Content Placeholder 2"/>
          <p:cNvSpPr>
            <a:spLocks noGrp="1"/>
          </p:cNvSpPr>
          <p:nvPr>
            <p:ph idx="1"/>
          </p:nvPr>
        </p:nvSpPr>
        <p:spPr/>
        <p:txBody>
          <a:bodyPr/>
          <a:lstStyle/>
          <a:p>
            <a:r>
              <a:rPr lang="en-US" dirty="0"/>
              <a:t>The republic created by the US Constitution puts public opinion through filters before allowing it to reach the federal government. </a:t>
            </a:r>
          </a:p>
          <a:p>
            <a:r>
              <a:rPr lang="en-US" dirty="0"/>
              <a:t>However, it is a republic that also likes the status quo, meaning that a sizable majority is needed to create change.</a:t>
            </a:r>
          </a:p>
          <a:p>
            <a:pPr lvl="1"/>
            <a:r>
              <a:rPr lang="en-US" dirty="0"/>
              <a:t>Therefore agreement and compromise are encouraged before change. </a:t>
            </a:r>
          </a:p>
          <a:p>
            <a:r>
              <a:rPr lang="en-US" dirty="0"/>
              <a:t>But the federal system within the United States still works (for the most part) to prevent tyranny, listen to public opinion, and protect property rights and personal freedoms. </a:t>
            </a:r>
          </a:p>
          <a:p>
            <a:pPr marL="0" indent="0">
              <a:buNone/>
            </a:pPr>
            <a:endParaRPr lang="en-US" dirty="0"/>
          </a:p>
        </p:txBody>
      </p:sp>
    </p:spTree>
    <p:extLst>
      <p:ext uri="{BB962C8B-B14F-4D97-AF65-F5344CB8AC3E}">
        <p14:creationId xmlns:p14="http://schemas.microsoft.com/office/powerpoint/2010/main" val="3428030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Commerce Clause (Art. I, S. 8, Cl. 3): “To regulate commerce with foreign nations, and among the several states, and with the Indian tribes.”</a:t>
            </a:r>
          </a:p>
          <a:p>
            <a:pPr lvl="1"/>
            <a:r>
              <a:rPr lang="en-US" dirty="0"/>
              <a:t>Gives Congress power over trade. </a:t>
            </a:r>
          </a:p>
        </p:txBody>
      </p:sp>
      <p:sp>
        <p:nvSpPr>
          <p:cNvPr id="3" name="Title 2"/>
          <p:cNvSpPr>
            <a:spLocks noGrp="1"/>
          </p:cNvSpPr>
          <p:nvPr>
            <p:ph type="title"/>
          </p:nvPr>
        </p:nvSpPr>
        <p:spPr/>
        <p:txBody>
          <a:bodyPr/>
          <a:lstStyle/>
          <a:p>
            <a:r>
              <a:rPr lang="en-US" dirty="0"/>
              <a:t>Important Clauses</a:t>
            </a:r>
          </a:p>
        </p:txBody>
      </p:sp>
    </p:spTree>
    <p:extLst>
      <p:ext uri="{BB962C8B-B14F-4D97-AF65-F5344CB8AC3E}">
        <p14:creationId xmlns:p14="http://schemas.microsoft.com/office/powerpoint/2010/main" val="1361466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Elastic or “Necessary and Proper” Clause (Art. I, S. 8, Cl. 18): “To make all laws which shall be necessary and proper for carrying into execution the foregoing powers, and all other powers vested by this Constitution in the government of the United States, or in any department or office thereof.”</a:t>
            </a:r>
          </a:p>
          <a:p>
            <a:pPr lvl="1"/>
            <a:r>
              <a:rPr lang="en-US" dirty="0"/>
              <a:t>When deemed necessary, Congress can expand their power to get things done. </a:t>
            </a:r>
          </a:p>
          <a:p>
            <a:pPr lvl="1"/>
            <a:r>
              <a:rPr lang="en-US" dirty="0"/>
              <a:t>This was included because the writers of the Constitution wanted Congress to be able to act without being limited by the enumerated powers.</a:t>
            </a:r>
          </a:p>
          <a:p>
            <a:pPr lvl="1"/>
            <a:r>
              <a:rPr lang="en-US" dirty="0"/>
              <a:t>Ex: </a:t>
            </a:r>
            <a:r>
              <a:rPr lang="en-US" i="1" dirty="0"/>
              <a:t>McCulloch v. Maryland</a:t>
            </a:r>
            <a:endParaRPr lang="en-US" dirty="0"/>
          </a:p>
        </p:txBody>
      </p:sp>
      <p:sp>
        <p:nvSpPr>
          <p:cNvPr id="3" name="Title 2"/>
          <p:cNvSpPr>
            <a:spLocks noGrp="1"/>
          </p:cNvSpPr>
          <p:nvPr>
            <p:ph type="title"/>
          </p:nvPr>
        </p:nvSpPr>
        <p:spPr/>
        <p:txBody>
          <a:bodyPr/>
          <a:lstStyle/>
          <a:p>
            <a:r>
              <a:rPr lang="en-US" dirty="0"/>
              <a:t>Important Clauses</a:t>
            </a:r>
          </a:p>
        </p:txBody>
      </p:sp>
    </p:spTree>
    <p:extLst>
      <p:ext uri="{BB962C8B-B14F-4D97-AF65-F5344CB8AC3E}">
        <p14:creationId xmlns:p14="http://schemas.microsoft.com/office/powerpoint/2010/main" val="1942968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Supremacy Clause: (Art. VI, Cl. 2): “This Constitution and the laws of the United States which shall be made in pursuance thereof; and all treaties made, or which shall be made, under the authority of the United States, shall be supreme law of the land; and the judges in every state shall be bound thereby, anything in the Constitution or laws of any state to the contrary not withstanding.”</a:t>
            </a:r>
          </a:p>
          <a:p>
            <a:pPr lvl="1"/>
            <a:r>
              <a:rPr lang="en-US" dirty="0"/>
              <a:t>Basically, the US Constitution is the be-all-end-all of legal documents in the US and the federal government is there to back it up.</a:t>
            </a:r>
          </a:p>
        </p:txBody>
      </p:sp>
      <p:sp>
        <p:nvSpPr>
          <p:cNvPr id="3" name="Title 2"/>
          <p:cNvSpPr>
            <a:spLocks noGrp="1"/>
          </p:cNvSpPr>
          <p:nvPr>
            <p:ph type="title"/>
          </p:nvPr>
        </p:nvSpPr>
        <p:spPr/>
        <p:txBody>
          <a:bodyPr/>
          <a:lstStyle/>
          <a:p>
            <a:r>
              <a:rPr lang="en-US" dirty="0"/>
              <a:t>Important Clauses</a:t>
            </a:r>
          </a:p>
        </p:txBody>
      </p:sp>
    </p:spTree>
    <p:extLst>
      <p:ext uri="{BB962C8B-B14F-4D97-AF65-F5344CB8AC3E}">
        <p14:creationId xmlns:p14="http://schemas.microsoft.com/office/powerpoint/2010/main" val="2674150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Formal amendments are outlined in Article 5. </a:t>
            </a:r>
          </a:p>
        </p:txBody>
      </p:sp>
      <p:sp>
        <p:nvSpPr>
          <p:cNvPr id="3" name="Title 2"/>
          <p:cNvSpPr>
            <a:spLocks noGrp="1"/>
          </p:cNvSpPr>
          <p:nvPr>
            <p:ph type="title"/>
          </p:nvPr>
        </p:nvSpPr>
        <p:spPr/>
        <p:txBody>
          <a:bodyPr/>
          <a:lstStyle/>
          <a:p>
            <a:r>
              <a:rPr lang="en-US" dirty="0"/>
              <a:t>Amending the Constitution</a:t>
            </a:r>
          </a:p>
        </p:txBody>
      </p:sp>
      <p:pic>
        <p:nvPicPr>
          <p:cNvPr id="3074" name="Picture 2" descr="Image result for amendment 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209800"/>
            <a:ext cx="7467600" cy="4151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085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Because formal amendments increase the ability of a popular majority to affect government, they make the Constitution more egalitarian and democratic.</a:t>
            </a:r>
          </a:p>
        </p:txBody>
      </p:sp>
      <p:sp>
        <p:nvSpPr>
          <p:cNvPr id="3" name="Title 2"/>
          <p:cNvSpPr>
            <a:spLocks noGrp="1"/>
          </p:cNvSpPr>
          <p:nvPr>
            <p:ph type="title"/>
          </p:nvPr>
        </p:nvSpPr>
        <p:spPr/>
        <p:txBody>
          <a:bodyPr/>
          <a:lstStyle/>
          <a:p>
            <a:r>
              <a:rPr lang="en-US" dirty="0"/>
              <a:t>Amending the Constitution</a:t>
            </a:r>
          </a:p>
        </p:txBody>
      </p:sp>
    </p:spTree>
    <p:extLst>
      <p:ext uri="{BB962C8B-B14F-4D97-AF65-F5344CB8AC3E}">
        <p14:creationId xmlns:p14="http://schemas.microsoft.com/office/powerpoint/2010/main" val="2870180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Informal changes to the Constitution happen through…</a:t>
            </a:r>
          </a:p>
          <a:p>
            <a:pPr lvl="1"/>
            <a:r>
              <a:rPr lang="en-US" dirty="0"/>
              <a:t>Judicial review: the right and ability of the judicial branch to determine constitutionality. This is a power that was created through a Supreme Court case (</a:t>
            </a:r>
            <a:r>
              <a:rPr lang="en-US" i="1" dirty="0"/>
              <a:t>Marbury v. Madison</a:t>
            </a:r>
            <a:r>
              <a:rPr lang="en-US" dirty="0"/>
              <a:t>). The Court’s interpretation can profoundly affect how the Constitution is understood. </a:t>
            </a:r>
          </a:p>
          <a:p>
            <a:pPr lvl="1"/>
            <a:r>
              <a:rPr lang="en-US" dirty="0"/>
              <a:t>Political practice: Things like the development of political parties, the reduction of the Electoral College have changed government without changing the Constitution. </a:t>
            </a:r>
          </a:p>
          <a:p>
            <a:pPr lvl="1"/>
            <a:r>
              <a:rPr lang="en-US" dirty="0"/>
              <a:t>Technology: The growth of communication technology specifically have added significance to or moved significance of branches and powers of government, as well as created questions and conversations.</a:t>
            </a:r>
          </a:p>
          <a:p>
            <a:pPr lvl="1"/>
            <a:r>
              <a:rPr lang="en-US" dirty="0"/>
              <a:t>Demands: These can shape policies and roles of different branches of government.</a:t>
            </a:r>
          </a:p>
        </p:txBody>
      </p:sp>
      <p:sp>
        <p:nvSpPr>
          <p:cNvPr id="3" name="Title 2"/>
          <p:cNvSpPr>
            <a:spLocks noGrp="1"/>
          </p:cNvSpPr>
          <p:nvPr>
            <p:ph type="title"/>
          </p:nvPr>
        </p:nvSpPr>
        <p:spPr/>
        <p:txBody>
          <a:bodyPr/>
          <a:lstStyle/>
          <a:p>
            <a:r>
              <a:rPr lang="en-US" dirty="0"/>
              <a:t>Amending the Constitution</a:t>
            </a:r>
          </a:p>
        </p:txBody>
      </p:sp>
    </p:spTree>
    <p:extLst>
      <p:ext uri="{BB962C8B-B14F-4D97-AF65-F5344CB8AC3E}">
        <p14:creationId xmlns:p14="http://schemas.microsoft.com/office/powerpoint/2010/main" val="97011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Influential Events &amp; Documents</a:t>
            </a:r>
          </a:p>
        </p:txBody>
      </p:sp>
      <p:sp>
        <p:nvSpPr>
          <p:cNvPr id="3" name="Content Placeholder 2"/>
          <p:cNvSpPr>
            <a:spLocks noGrp="1"/>
          </p:cNvSpPr>
          <p:nvPr>
            <p:ph idx="1"/>
          </p:nvPr>
        </p:nvSpPr>
        <p:spPr/>
        <p:txBody>
          <a:bodyPr>
            <a:normAutofit/>
          </a:bodyPr>
          <a:lstStyle/>
          <a:p>
            <a:r>
              <a:rPr lang="en-US" dirty="0"/>
              <a:t>1215: Magna Carta</a:t>
            </a:r>
          </a:p>
          <a:p>
            <a:pPr lvl="1"/>
            <a:r>
              <a:rPr lang="en-US" dirty="0"/>
              <a:t>Declared the power of the monarch limited, providing protection against the loss of life, liberty, and property except in accordance to the law.</a:t>
            </a:r>
          </a:p>
          <a:p>
            <a:pPr lvl="1"/>
            <a:r>
              <a:rPr lang="en-US" dirty="0"/>
              <a:t>Contains the important Writ of </a:t>
            </a:r>
            <a:r>
              <a:rPr lang="en-US" i="1" dirty="0"/>
              <a:t>Habeas Corpus</a:t>
            </a:r>
            <a:endParaRPr lang="en-US" dirty="0"/>
          </a:p>
          <a:p>
            <a:r>
              <a:rPr lang="en-US" dirty="0"/>
              <a:t>1628: Petition of Right</a:t>
            </a:r>
          </a:p>
          <a:p>
            <a:pPr lvl="1"/>
            <a:r>
              <a:rPr lang="en-US" dirty="0"/>
              <a:t>Signed after a fallout between King Charles I and Parliament in order to limit the power in favor of the subjected.</a:t>
            </a:r>
          </a:p>
          <a:p>
            <a:pPr lvl="1"/>
            <a:r>
              <a:rPr lang="en-US" dirty="0"/>
              <a:t>It backs up the Magna Carta, and sets clearer limits on things like taxes and martial law.</a:t>
            </a:r>
          </a:p>
        </p:txBody>
      </p:sp>
    </p:spTree>
    <p:extLst>
      <p:ext uri="{BB962C8B-B14F-4D97-AF65-F5344CB8AC3E}">
        <p14:creationId xmlns:p14="http://schemas.microsoft.com/office/powerpoint/2010/main" val="3581558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Constitution belongs to the living.” –TJ</a:t>
            </a:r>
          </a:p>
          <a:p>
            <a:r>
              <a:rPr lang="en-US" dirty="0"/>
              <a:t>Many see the Constitution as a flexible, living document. However some see it as rigid and not up for interpretation.</a:t>
            </a:r>
          </a:p>
          <a:p>
            <a:pPr lvl="1"/>
            <a:r>
              <a:rPr lang="en-US" dirty="0"/>
              <a:t>This is called constructionism.</a:t>
            </a:r>
          </a:p>
          <a:p>
            <a:pPr lvl="1"/>
            <a:r>
              <a:rPr lang="en-US" dirty="0"/>
              <a:t>Loose constructionism: the Constitution, through flexibility, can adapt and apply to modern situations, this allows future generations to determine/interpret the Constitution for themselves. </a:t>
            </a:r>
          </a:p>
          <a:p>
            <a:pPr lvl="1"/>
            <a:r>
              <a:rPr lang="en-US" dirty="0"/>
              <a:t>Strict constructionism: the Constitution says what it means and is not up for interpretation, things may be added or subtracted, but the actual language is not to be messed with.</a:t>
            </a:r>
          </a:p>
          <a:p>
            <a:pPr lvl="1"/>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Constructionism</a:t>
            </a:r>
          </a:p>
        </p:txBody>
      </p:sp>
    </p:spTree>
    <p:extLst>
      <p:ext uri="{BB962C8B-B14F-4D97-AF65-F5344CB8AC3E}">
        <p14:creationId xmlns:p14="http://schemas.microsoft.com/office/powerpoint/2010/main" val="69624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Influential Events &amp; Documents</a:t>
            </a:r>
          </a:p>
        </p:txBody>
      </p:sp>
      <p:sp>
        <p:nvSpPr>
          <p:cNvPr id="3" name="Content Placeholder 2"/>
          <p:cNvSpPr>
            <a:spLocks noGrp="1"/>
          </p:cNvSpPr>
          <p:nvPr>
            <p:ph idx="1"/>
          </p:nvPr>
        </p:nvSpPr>
        <p:spPr/>
        <p:txBody>
          <a:bodyPr/>
          <a:lstStyle/>
          <a:p>
            <a:r>
              <a:rPr lang="en-US" dirty="0"/>
              <a:t>1688: Glorious Revolution</a:t>
            </a:r>
          </a:p>
          <a:p>
            <a:pPr lvl="1"/>
            <a:r>
              <a:rPr lang="en-US" dirty="0"/>
              <a:t>The first peaceful transition of power and last successful invasion of Britain.</a:t>
            </a:r>
          </a:p>
          <a:p>
            <a:pPr lvl="1"/>
            <a:r>
              <a:rPr lang="en-US" dirty="0"/>
              <a:t>Ended the scandal-ridden reign of James I in favor of William and Mary.</a:t>
            </a:r>
          </a:p>
          <a:p>
            <a:r>
              <a:rPr lang="en-US" dirty="0"/>
              <a:t>1689: English Bill of Rights</a:t>
            </a:r>
          </a:p>
          <a:p>
            <a:pPr lvl="1"/>
            <a:r>
              <a:rPr lang="en-US" dirty="0"/>
              <a:t>Provided clear limits on what a monarch could or could not do incorporating key ideas from the other documents, laws, and experience.</a:t>
            </a:r>
          </a:p>
          <a:p>
            <a:pPr lvl="1"/>
            <a:r>
              <a:rPr lang="en-US" dirty="0"/>
              <a:t>Things listed in the English Bill of Rights extended out to the colonies. </a:t>
            </a:r>
          </a:p>
          <a:p>
            <a:endParaRPr lang="en-US" dirty="0"/>
          </a:p>
        </p:txBody>
      </p:sp>
    </p:spTree>
    <p:extLst>
      <p:ext uri="{BB962C8B-B14F-4D97-AF65-F5344CB8AC3E}">
        <p14:creationId xmlns:p14="http://schemas.microsoft.com/office/powerpoint/2010/main" val="126911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English Bill of Rights</a:t>
            </a:r>
          </a:p>
        </p:txBody>
      </p:sp>
      <p:sp>
        <p:nvSpPr>
          <p:cNvPr id="3" name="Content Placeholder 2"/>
          <p:cNvSpPr>
            <a:spLocks noGrp="1"/>
          </p:cNvSpPr>
          <p:nvPr>
            <p:ph idx="1"/>
          </p:nvPr>
        </p:nvSpPr>
        <p:spPr/>
        <p:txBody>
          <a:bodyPr/>
          <a:lstStyle/>
          <a:p>
            <a:pPr>
              <a:buFont typeface="+mj-lt"/>
              <a:buAutoNum type="arabicPeriod"/>
            </a:pPr>
            <a:r>
              <a:rPr lang="en-US" dirty="0"/>
              <a:t>Monarchs do not have divine rule. They rule by the consent of the people’s representatives in Parliament.</a:t>
            </a:r>
          </a:p>
          <a:p>
            <a:pPr>
              <a:buFont typeface="+mj-lt"/>
              <a:buAutoNum type="arabicPeriod"/>
            </a:pPr>
            <a:r>
              <a:rPr lang="en-US" dirty="0"/>
              <a:t>Monarchs must have Parliament’s consent to suspend laws, levy taxes, and/or maintain a (private) army.</a:t>
            </a:r>
          </a:p>
          <a:p>
            <a:pPr>
              <a:buFont typeface="+mj-lt"/>
              <a:buAutoNum type="arabicPeriod"/>
            </a:pPr>
            <a:r>
              <a:rPr lang="en-US" dirty="0"/>
              <a:t>Monarchs cannot interfere with parliamentary elections and debates.</a:t>
            </a:r>
          </a:p>
          <a:p>
            <a:pPr>
              <a:buFont typeface="+mj-lt"/>
              <a:buAutoNum type="arabicPeriod"/>
            </a:pPr>
            <a:r>
              <a:rPr lang="en-US" dirty="0"/>
              <a:t>The people have the right to petition the government and have fair and speedy trials by a jury of their peers.</a:t>
            </a:r>
          </a:p>
          <a:p>
            <a:pPr>
              <a:buFont typeface="+mj-lt"/>
              <a:buAutoNum type="arabicPeriod"/>
            </a:pPr>
            <a:r>
              <a:rPr lang="en-US" dirty="0"/>
              <a:t>There shall be no cruel and unusual punishment or excessive fines or bail. </a:t>
            </a:r>
          </a:p>
          <a:p>
            <a:endParaRPr lang="en-US" dirty="0"/>
          </a:p>
        </p:txBody>
      </p:sp>
    </p:spTree>
    <p:extLst>
      <p:ext uri="{BB962C8B-B14F-4D97-AF65-F5344CB8AC3E}">
        <p14:creationId xmlns:p14="http://schemas.microsoft.com/office/powerpoint/2010/main" val="339482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Grievances</a:t>
            </a:r>
          </a:p>
        </p:txBody>
      </p:sp>
      <p:sp>
        <p:nvSpPr>
          <p:cNvPr id="3" name="Content Placeholder 2"/>
          <p:cNvSpPr>
            <a:spLocks noGrp="1"/>
          </p:cNvSpPr>
          <p:nvPr>
            <p:ph idx="1"/>
          </p:nvPr>
        </p:nvSpPr>
        <p:spPr/>
        <p:txBody>
          <a:bodyPr>
            <a:normAutofit lnSpcReduction="10000"/>
          </a:bodyPr>
          <a:lstStyle/>
          <a:p>
            <a:r>
              <a:rPr lang="en-US" dirty="0"/>
              <a:t>Colonists in North America had gained all their ideas on government from Great Britain and the Enlightenment.</a:t>
            </a:r>
          </a:p>
          <a:p>
            <a:r>
              <a:rPr lang="en-US" dirty="0"/>
              <a:t>With the passage of the Stamp Act, Sugar Act, Tea Act, Navigation Acts, and Quartering Act, they felt Britain was going back on its own ideals. </a:t>
            </a:r>
          </a:p>
          <a:p>
            <a:pPr lvl="1"/>
            <a:r>
              <a:rPr lang="en-US" dirty="0"/>
              <a:t>Really, Britain was looking for a way to maintain its empire and pay for the defense of the American colonies, but that was not important to colonists at the time.</a:t>
            </a:r>
          </a:p>
          <a:p>
            <a:r>
              <a:rPr lang="en-US" dirty="0"/>
              <a:t>But what’s the bigger problem here; that you had to pay taxes, or that you didn’t have a say in the matter when you were told you would?</a:t>
            </a:r>
          </a:p>
          <a:p>
            <a:pPr lvl="1"/>
            <a:r>
              <a:rPr lang="en-US" dirty="0"/>
              <a:t>Colonists would feel under-represented in Britain and stage a campaign to be represented by way of multiple protests. </a:t>
            </a:r>
          </a:p>
          <a:p>
            <a:endParaRPr lang="en-US" dirty="0"/>
          </a:p>
        </p:txBody>
      </p:sp>
    </p:spTree>
    <p:extLst>
      <p:ext uri="{BB962C8B-B14F-4D97-AF65-F5344CB8AC3E}">
        <p14:creationId xmlns:p14="http://schemas.microsoft.com/office/powerpoint/2010/main" val="2931986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Grievances</a:t>
            </a:r>
          </a:p>
        </p:txBody>
      </p:sp>
      <p:sp>
        <p:nvSpPr>
          <p:cNvPr id="3" name="Content Placeholder 2"/>
          <p:cNvSpPr>
            <a:spLocks noGrp="1"/>
          </p:cNvSpPr>
          <p:nvPr>
            <p:ph idx="1"/>
          </p:nvPr>
        </p:nvSpPr>
        <p:spPr/>
        <p:txBody>
          <a:bodyPr/>
          <a:lstStyle/>
          <a:p>
            <a:r>
              <a:rPr lang="en-US" dirty="0"/>
              <a:t>Despite efforts of the colonists, the protests will only appear as a way for Britain to exert more control over their colonies. </a:t>
            </a:r>
          </a:p>
          <a:p>
            <a:r>
              <a:rPr lang="en-US" dirty="0"/>
              <a:t>Despite Britain looking more and more like an evil overlord, the colonies will still petition for representation.</a:t>
            </a:r>
          </a:p>
          <a:p>
            <a:pPr lvl="1"/>
            <a:r>
              <a:rPr lang="en-US" dirty="0"/>
              <a:t>They do not want to break away. They do not yet want independence.</a:t>
            </a:r>
          </a:p>
          <a:p>
            <a:pPr lvl="1"/>
            <a:r>
              <a:rPr lang="en-US" dirty="0"/>
              <a:t>But, after so many tries, representatives from each colony will finally agree upon independence beginning the American Revolution.</a:t>
            </a:r>
          </a:p>
          <a:p>
            <a:endParaRPr lang="en-US" dirty="0"/>
          </a:p>
        </p:txBody>
      </p:sp>
    </p:spTree>
    <p:extLst>
      <p:ext uri="{BB962C8B-B14F-4D97-AF65-F5344CB8AC3E}">
        <p14:creationId xmlns:p14="http://schemas.microsoft.com/office/powerpoint/2010/main" val="1710606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Declaration of Independence</a:t>
            </a:r>
          </a:p>
        </p:txBody>
      </p:sp>
      <p:sp>
        <p:nvSpPr>
          <p:cNvPr id="3" name="Content Placeholder 2"/>
          <p:cNvSpPr>
            <a:spLocks noGrp="1"/>
          </p:cNvSpPr>
          <p:nvPr>
            <p:ph idx="1"/>
          </p:nvPr>
        </p:nvSpPr>
        <p:spPr/>
        <p:txBody>
          <a:bodyPr/>
          <a:lstStyle/>
          <a:p>
            <a:r>
              <a:rPr lang="en-US" dirty="0"/>
              <a:t>Many textbooks argue that it was very radical of Jefferson to assume that people (specifically men) had rights, but it really wasn’t. Why? (</a:t>
            </a:r>
            <a:r>
              <a:rPr lang="en-US" i="1" dirty="0"/>
              <a:t>Hint: You already know why.</a:t>
            </a:r>
            <a:r>
              <a:rPr lang="en-US" dirty="0"/>
              <a:t>)</a:t>
            </a:r>
          </a:p>
          <a:p>
            <a:r>
              <a:rPr lang="en-US" dirty="0"/>
              <a:t>Because (technically) the colonists knew their rights and wanted to keep them, if not improve them, and because their way of life did not really change after the America Revolution, it is considered a “conservative revolution.”</a:t>
            </a:r>
          </a:p>
          <a:p>
            <a:pPr lvl="1"/>
            <a:r>
              <a:rPr lang="en-US" dirty="0"/>
              <a:t>Conservative revolution: a change in the existing government, its members, and/or structure without necessarily a change in its values or ideology.</a:t>
            </a:r>
          </a:p>
        </p:txBody>
      </p:sp>
    </p:spTree>
    <p:extLst>
      <p:ext uri="{BB962C8B-B14F-4D97-AF65-F5344CB8AC3E}">
        <p14:creationId xmlns:p14="http://schemas.microsoft.com/office/powerpoint/2010/main" val="254144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Constitutions</a:t>
            </a:r>
          </a:p>
        </p:txBody>
      </p:sp>
      <p:sp>
        <p:nvSpPr>
          <p:cNvPr id="3" name="Content Placeholder 2"/>
          <p:cNvSpPr>
            <a:spLocks noGrp="1"/>
          </p:cNvSpPr>
          <p:nvPr>
            <p:ph idx="1"/>
          </p:nvPr>
        </p:nvSpPr>
        <p:spPr/>
        <p:txBody>
          <a:bodyPr>
            <a:normAutofit fontScale="92500" lnSpcReduction="10000"/>
          </a:bodyPr>
          <a:lstStyle/>
          <a:p>
            <a:r>
              <a:rPr lang="en-US" dirty="0"/>
              <a:t>Incomplete guide: Constitutions are inherently incomplete because when it comes to how a country is governed, it can’t list everything. Therefore constitutions do not always reflect the practice of government.</a:t>
            </a:r>
          </a:p>
          <a:p>
            <a:r>
              <a:rPr lang="en-US" dirty="0"/>
              <a:t>Statement of goals: A constitution will most likely have a list of purposes, goals, or state a reason for existing. This is also known as a “preamble.”</a:t>
            </a:r>
          </a:p>
          <a:p>
            <a:r>
              <a:rPr lang="en-US" dirty="0"/>
              <a:t>Framework for government: Constitutions will often list a plan for government, detailing how it is set up and doling out powers, including establishing certain procedures.</a:t>
            </a:r>
          </a:p>
          <a:p>
            <a:r>
              <a:rPr lang="en-US" dirty="0"/>
              <a:t>Highest law: A constitution will provide/act as the supreme law and establish some details about its application, but still remains up for interpretation.</a:t>
            </a:r>
          </a:p>
        </p:txBody>
      </p:sp>
    </p:spTree>
    <p:extLst>
      <p:ext uri="{BB962C8B-B14F-4D97-AF65-F5344CB8AC3E}">
        <p14:creationId xmlns:p14="http://schemas.microsoft.com/office/powerpoint/2010/main" val="7303716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2530</Words>
  <Application>Microsoft Office PowerPoint</Application>
  <PresentationFormat>Widescreen</PresentationFormat>
  <Paragraphs>163</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AP Government</vt:lpstr>
      <vt:lpstr>British Government</vt:lpstr>
      <vt:lpstr>Influential Events &amp; Documents</vt:lpstr>
      <vt:lpstr>Influential Events &amp; Documents</vt:lpstr>
      <vt:lpstr>The English Bill of Rights</vt:lpstr>
      <vt:lpstr>Colonial Grievances</vt:lpstr>
      <vt:lpstr>Colonial Grievances</vt:lpstr>
      <vt:lpstr>The Declaration of Independence</vt:lpstr>
      <vt:lpstr>Characteristics of Constitutions</vt:lpstr>
      <vt:lpstr>The Articles of Confederation</vt:lpstr>
      <vt:lpstr>Notes on Your Own</vt:lpstr>
      <vt:lpstr>Drafting a New Constitution</vt:lpstr>
      <vt:lpstr>The Constitutional Convention</vt:lpstr>
      <vt:lpstr>The Constitutional Convention</vt:lpstr>
      <vt:lpstr>The Constitutional Convention</vt:lpstr>
      <vt:lpstr>The Constitutional Convention</vt:lpstr>
      <vt:lpstr>James Madison</vt:lpstr>
      <vt:lpstr>Madison’s Ideas</vt:lpstr>
      <vt:lpstr>Madison’s Ideas</vt:lpstr>
      <vt:lpstr>Systems of Government</vt:lpstr>
      <vt:lpstr>Notes on Your Own</vt:lpstr>
      <vt:lpstr>The Final Compromise</vt:lpstr>
      <vt:lpstr>The US Constitution</vt:lpstr>
      <vt:lpstr>Important Clauses</vt:lpstr>
      <vt:lpstr>Important Clauses</vt:lpstr>
      <vt:lpstr>Important Clauses</vt:lpstr>
      <vt:lpstr>Amending the Constitution</vt:lpstr>
      <vt:lpstr>Amending the Constitution</vt:lpstr>
      <vt:lpstr>Amending the Constitution</vt:lpstr>
      <vt:lpstr>Constructionism</vt:lpstr>
    </vt:vector>
  </TitlesOfParts>
  <Company>Gallup-Mckinley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 Crowe</dc:creator>
  <cp:lastModifiedBy>Jennifer Crowe</cp:lastModifiedBy>
  <cp:revision>16</cp:revision>
  <dcterms:created xsi:type="dcterms:W3CDTF">2019-05-24T17:55:30Z</dcterms:created>
  <dcterms:modified xsi:type="dcterms:W3CDTF">2019-09-11T22:43:13Z</dcterms:modified>
</cp:coreProperties>
</file>