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3D22D4-EC60-4E7C-932C-7779002EBB6A}">
          <p14:sldIdLst>
            <p14:sldId id="256"/>
            <p14:sldId id="257"/>
            <p14:sldId id="258"/>
            <p14:sldId id="259"/>
            <p14:sldId id="260"/>
            <p14:sldId id="261"/>
            <p14:sldId id="262"/>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9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3" d="100"/>
          <a:sy n="63" d="100"/>
        </p:scale>
        <p:origin x="84" y="294"/>
      </p:cViewPr>
      <p:guideLst>
        <p:guide orient="horz" pos="2160"/>
        <p:guide pos="3840"/>
        <p:guide pos="39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3758" y="535193"/>
            <a:ext cx="8915399" cy="2262781"/>
          </a:xfrm>
        </p:spPr>
        <p:txBody>
          <a:bodyPr/>
          <a:lstStyle/>
          <a:p>
            <a:pPr algn="ctr"/>
            <a:r>
              <a:rPr lang="en-US" sz="6600" dirty="0" smtClean="0"/>
              <a:t>Chapter 24 </a:t>
            </a:r>
            <a:r>
              <a:rPr lang="en-US" dirty="0" smtClean="0"/>
              <a:t/>
            </a:r>
            <a:br>
              <a:rPr lang="en-US" dirty="0" smtClean="0"/>
            </a:br>
            <a:r>
              <a:rPr lang="en-US" sz="4800" dirty="0" smtClean="0"/>
              <a:t>Industry comes of Age</a:t>
            </a:r>
            <a:endParaRPr lang="en-US" dirty="0"/>
          </a:p>
        </p:txBody>
      </p:sp>
      <p:sp>
        <p:nvSpPr>
          <p:cNvPr id="3" name="Subtitle 2"/>
          <p:cNvSpPr>
            <a:spLocks noGrp="1"/>
          </p:cNvSpPr>
          <p:nvPr>
            <p:ph type="subTitle" idx="1"/>
          </p:nvPr>
        </p:nvSpPr>
        <p:spPr>
          <a:xfrm>
            <a:off x="2589213" y="5731717"/>
            <a:ext cx="7544491" cy="1126283"/>
          </a:xfrm>
        </p:spPr>
        <p:txBody>
          <a:bodyPr/>
          <a:lstStyle/>
          <a:p>
            <a:r>
              <a:rPr lang="en-US" dirty="0" smtClean="0"/>
              <a:t>By: Kent Touchine and Ethan Ellison </a:t>
            </a:r>
          </a:p>
          <a:p>
            <a:r>
              <a:rPr lang="en-US" dirty="0" smtClean="0"/>
              <a:t>Hour: 6th</a:t>
            </a:r>
            <a:endParaRPr lang="en-US" dirty="0"/>
          </a:p>
        </p:txBody>
      </p:sp>
    </p:spTree>
    <p:extLst>
      <p:ext uri="{BB962C8B-B14F-4D97-AF65-F5344CB8AC3E}">
        <p14:creationId xmlns:p14="http://schemas.microsoft.com/office/powerpoint/2010/main" val="1140109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92924" y="174876"/>
            <a:ext cx="8911687" cy="804070"/>
          </a:xfrm>
        </p:spPr>
        <p:txBody>
          <a:bodyPr/>
          <a:lstStyle/>
          <a:p>
            <a:r>
              <a:rPr lang="en-US" dirty="0" smtClean="0"/>
              <a:t>The Iron Colt becomes an Iron Horse</a:t>
            </a:r>
            <a:endParaRPr lang="en-US" dirty="0"/>
          </a:p>
        </p:txBody>
      </p:sp>
      <p:sp>
        <p:nvSpPr>
          <p:cNvPr id="13" name="Content Placeholder 12"/>
          <p:cNvSpPr>
            <a:spLocks noGrp="1"/>
          </p:cNvSpPr>
          <p:nvPr>
            <p:ph sz="half" idx="1"/>
          </p:nvPr>
        </p:nvSpPr>
        <p:spPr>
          <a:xfrm>
            <a:off x="2592924" y="1111754"/>
            <a:ext cx="8911687" cy="1739022"/>
          </a:xfrm>
        </p:spPr>
        <p:txBody>
          <a:bodyPr>
            <a:normAutofit/>
          </a:bodyPr>
          <a:lstStyle/>
          <a:p>
            <a:r>
              <a:rPr lang="en-US" sz="1600" dirty="0" smtClean="0"/>
              <a:t>The Country’s railroad network  expanded significantly in the 1800s.</a:t>
            </a:r>
          </a:p>
          <a:p>
            <a:r>
              <a:rPr lang="en-US" sz="1600" dirty="0" smtClean="0"/>
              <a:t>Congress subsidized the cost of many railroad construction projects because of high costs and of the risks of building railroads.</a:t>
            </a:r>
          </a:p>
          <a:p>
            <a:r>
              <a:rPr lang="en-US" sz="1600" dirty="0" smtClean="0"/>
              <a:t>Congress also gave a lot of unused public land to the railroad companies. </a:t>
            </a:r>
            <a:endParaRPr lang="en-US" sz="1600" dirty="0"/>
          </a:p>
        </p:txBody>
      </p:sp>
      <p:sp>
        <p:nvSpPr>
          <p:cNvPr id="3" name="Content Placeholder 2"/>
          <p:cNvSpPr>
            <a:spLocks noGrp="1"/>
          </p:cNvSpPr>
          <p:nvPr>
            <p:ph sz="half" idx="2"/>
          </p:nvPr>
        </p:nvSpPr>
        <p:spPr>
          <a:xfrm>
            <a:off x="2592924" y="3683901"/>
            <a:ext cx="8911687" cy="2932052"/>
          </a:xfrm>
        </p:spPr>
        <p:txBody>
          <a:bodyPr>
            <a:normAutofit/>
          </a:bodyPr>
          <a:lstStyle/>
          <a:p>
            <a:r>
              <a:rPr lang="en-US" sz="1600" dirty="0" smtClean="0"/>
              <a:t>1862, Congress selected Union Pacific Railroad company to build a transcontinental railroad starting in Omaha, Nebraska. </a:t>
            </a:r>
          </a:p>
          <a:p>
            <a:r>
              <a:rPr lang="en-US" sz="1600" dirty="0" smtClean="0"/>
              <a:t>The Central Pacific Railroad company was responsible to laying track on the California side of the transcontinental.</a:t>
            </a:r>
          </a:p>
          <a:p>
            <a:r>
              <a:rPr lang="en-US" sz="1600" dirty="0" smtClean="0"/>
              <a:t>Leland Stanford and Collis P. Huntington were apart of the financial backers of the Central Pacific Railroad (</a:t>
            </a:r>
            <a:r>
              <a:rPr lang="en-US" sz="1600" b="1" dirty="0" smtClean="0"/>
              <a:t>The Big 4</a:t>
            </a:r>
            <a:r>
              <a:rPr lang="en-US" sz="1600" dirty="0" smtClean="0"/>
              <a:t>).</a:t>
            </a:r>
          </a:p>
          <a:p>
            <a:r>
              <a:rPr lang="en-US" sz="1600" dirty="0" smtClean="0"/>
              <a:t>Both railroad companies received financial aid from the government.</a:t>
            </a:r>
          </a:p>
          <a:p>
            <a:r>
              <a:rPr lang="en-US" sz="1600" dirty="0" smtClean="0"/>
              <a:t>The transcontinental railroad was completed in1869. </a:t>
            </a:r>
            <a:endParaRPr lang="en-US" sz="1600" dirty="0"/>
          </a:p>
          <a:p>
            <a:r>
              <a:rPr lang="en-US" sz="1600" dirty="0" smtClean="0"/>
              <a:t>It increased trade wit Asia and it opened up the West for expansion. </a:t>
            </a:r>
            <a:endParaRPr lang="en-US" sz="1600" dirty="0"/>
          </a:p>
        </p:txBody>
      </p:sp>
      <p:sp>
        <p:nvSpPr>
          <p:cNvPr id="22" name="TextBox 21"/>
          <p:cNvSpPr txBox="1"/>
          <p:nvPr/>
        </p:nvSpPr>
        <p:spPr>
          <a:xfrm>
            <a:off x="2592924" y="2832976"/>
            <a:ext cx="9176273" cy="646331"/>
          </a:xfrm>
          <a:prstGeom prst="rect">
            <a:avLst/>
          </a:prstGeom>
          <a:noFill/>
        </p:spPr>
        <p:txBody>
          <a:bodyPr wrap="square" rtlCol="0">
            <a:spAutoFit/>
          </a:bodyPr>
          <a:lstStyle/>
          <a:p>
            <a:r>
              <a:rPr lang="en-US" sz="3600" dirty="0" smtClean="0"/>
              <a:t>Spanning the Continent with Rails</a:t>
            </a:r>
            <a:endParaRPr lang="en-US" sz="3600" dirty="0"/>
          </a:p>
        </p:txBody>
      </p:sp>
    </p:spTree>
    <p:extLst>
      <p:ext uri="{BB962C8B-B14F-4D97-AF65-F5344CB8AC3E}">
        <p14:creationId xmlns:p14="http://schemas.microsoft.com/office/powerpoint/2010/main" val="2497249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2744" y="0"/>
            <a:ext cx="9133242" cy="677732"/>
          </a:xfrm>
        </p:spPr>
        <p:txBody>
          <a:bodyPr>
            <a:normAutofit/>
          </a:bodyPr>
          <a:lstStyle/>
          <a:p>
            <a:r>
              <a:rPr lang="en-US" dirty="0" smtClean="0"/>
              <a:t>Binding the Continent with Railroad Ties</a:t>
            </a:r>
            <a:endParaRPr lang="en-US" dirty="0"/>
          </a:p>
        </p:txBody>
      </p:sp>
      <p:sp>
        <p:nvSpPr>
          <p:cNvPr id="3" name="Content Placeholder 2"/>
          <p:cNvSpPr>
            <a:spLocks noGrp="1"/>
          </p:cNvSpPr>
          <p:nvPr>
            <p:ph sz="half" idx="1"/>
          </p:nvPr>
        </p:nvSpPr>
        <p:spPr>
          <a:xfrm>
            <a:off x="2452744" y="677733"/>
            <a:ext cx="9133241" cy="2237590"/>
          </a:xfrm>
        </p:spPr>
        <p:txBody>
          <a:bodyPr/>
          <a:lstStyle/>
          <a:p>
            <a:pPr marL="0" indent="0">
              <a:buNone/>
            </a:pPr>
            <a:r>
              <a:rPr lang="en-US" dirty="0" smtClean="0"/>
              <a:t>There were 5 transcontinental railroad built:</a:t>
            </a:r>
          </a:p>
          <a:p>
            <a:r>
              <a:rPr lang="en-US" sz="1600" b="1" dirty="0" smtClean="0"/>
              <a:t>The Northern Pacific Railroad</a:t>
            </a:r>
            <a:r>
              <a:rPr lang="en-US" sz="1600" dirty="0" smtClean="0"/>
              <a:t>: Completed in 1833 and was from Lake Superior to Puget Sound.</a:t>
            </a:r>
          </a:p>
          <a:p>
            <a:r>
              <a:rPr lang="en-US" sz="1600" b="1" dirty="0" smtClean="0"/>
              <a:t>Atchison, Topeka, and Santa Fe</a:t>
            </a:r>
            <a:r>
              <a:rPr lang="en-US" sz="1600" dirty="0" smtClean="0"/>
              <a:t>: Completed in 1884 and was from Topeka to California.</a:t>
            </a:r>
          </a:p>
          <a:p>
            <a:r>
              <a:rPr lang="en-US" sz="1600" b="1" dirty="0" smtClean="0"/>
              <a:t>Southern Pacific</a:t>
            </a:r>
            <a:r>
              <a:rPr lang="en-US" sz="1600" dirty="0" smtClean="0"/>
              <a:t>: Completed in 1884 and was from New Orleans to San Francisco.</a:t>
            </a:r>
          </a:p>
          <a:p>
            <a:r>
              <a:rPr lang="en-US" sz="1600" b="1" dirty="0" smtClean="0"/>
              <a:t>The Great Northern</a:t>
            </a:r>
            <a:r>
              <a:rPr lang="en-US" sz="1600" dirty="0" smtClean="0"/>
              <a:t>: Completed in 1893 and was from Duluth to Seattle. </a:t>
            </a:r>
          </a:p>
          <a:p>
            <a:endParaRPr lang="en-US" sz="1600" dirty="0"/>
          </a:p>
        </p:txBody>
      </p:sp>
      <p:sp>
        <p:nvSpPr>
          <p:cNvPr id="4" name="Content Placeholder 3"/>
          <p:cNvSpPr>
            <a:spLocks noGrp="1"/>
          </p:cNvSpPr>
          <p:nvPr>
            <p:ph sz="half" idx="2"/>
          </p:nvPr>
        </p:nvSpPr>
        <p:spPr>
          <a:xfrm>
            <a:off x="2452744" y="3890476"/>
            <a:ext cx="9133241" cy="2876084"/>
          </a:xfrm>
        </p:spPr>
        <p:txBody>
          <a:bodyPr>
            <a:normAutofit/>
          </a:bodyPr>
          <a:lstStyle/>
          <a:p>
            <a:r>
              <a:rPr lang="en-US" sz="1600" dirty="0" smtClean="0"/>
              <a:t>Cornelius Vanderbilt Made a lot of money improving the Eastern Railroads.</a:t>
            </a:r>
          </a:p>
          <a:p>
            <a:pPr marL="0" indent="0">
              <a:buNone/>
            </a:pPr>
            <a:r>
              <a:rPr lang="en-US" u="sng" dirty="0" smtClean="0"/>
              <a:t>2 advancements helped the development of the Railroad</a:t>
            </a:r>
            <a:r>
              <a:rPr lang="en-US" dirty="0" smtClean="0"/>
              <a:t>:</a:t>
            </a:r>
          </a:p>
          <a:p>
            <a:r>
              <a:rPr lang="en-US" dirty="0" smtClean="0"/>
              <a:t>The steel rail</a:t>
            </a:r>
          </a:p>
          <a:p>
            <a:r>
              <a:rPr lang="en-US" dirty="0" smtClean="0"/>
              <a:t>A standard gauge of track width.</a:t>
            </a:r>
          </a:p>
          <a:p>
            <a:endParaRPr lang="en-US" dirty="0" smtClean="0"/>
          </a:p>
          <a:p>
            <a:pPr marL="0" indent="0">
              <a:buNone/>
            </a:pPr>
            <a:r>
              <a:rPr lang="en-US" sz="1600" dirty="0" smtClean="0"/>
              <a:t> </a:t>
            </a:r>
            <a:endParaRPr lang="en-US" sz="1600" dirty="0"/>
          </a:p>
        </p:txBody>
      </p:sp>
      <p:sp>
        <p:nvSpPr>
          <p:cNvPr id="5" name="TextBox 4"/>
          <p:cNvSpPr txBox="1"/>
          <p:nvPr/>
        </p:nvSpPr>
        <p:spPr>
          <a:xfrm>
            <a:off x="2452744" y="3119718"/>
            <a:ext cx="10015369" cy="646331"/>
          </a:xfrm>
          <a:prstGeom prst="rect">
            <a:avLst/>
          </a:prstGeom>
          <a:noFill/>
        </p:spPr>
        <p:txBody>
          <a:bodyPr wrap="square" rtlCol="0">
            <a:spAutoFit/>
          </a:bodyPr>
          <a:lstStyle/>
          <a:p>
            <a:r>
              <a:rPr lang="en-US" sz="3600" dirty="0" smtClean="0"/>
              <a:t>Railroad Consolidation and Mechanization </a:t>
            </a:r>
            <a:endParaRPr lang="en-US" sz="3600" dirty="0"/>
          </a:p>
        </p:txBody>
      </p:sp>
    </p:spTree>
    <p:extLst>
      <p:ext uri="{BB962C8B-B14F-4D97-AF65-F5344CB8AC3E}">
        <p14:creationId xmlns:p14="http://schemas.microsoft.com/office/powerpoint/2010/main" val="1872258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1559" y="1"/>
            <a:ext cx="9165185" cy="677732"/>
          </a:xfrm>
        </p:spPr>
        <p:txBody>
          <a:bodyPr/>
          <a:lstStyle/>
          <a:p>
            <a:r>
              <a:rPr lang="en-US" dirty="0" smtClean="0"/>
              <a:t>Revolution by Railways</a:t>
            </a:r>
            <a:endParaRPr lang="en-US" dirty="0"/>
          </a:p>
        </p:txBody>
      </p:sp>
      <p:sp>
        <p:nvSpPr>
          <p:cNvPr id="3" name="Content Placeholder 2"/>
          <p:cNvSpPr>
            <a:spLocks noGrp="1"/>
          </p:cNvSpPr>
          <p:nvPr>
            <p:ph sz="half" idx="1"/>
          </p:nvPr>
        </p:nvSpPr>
        <p:spPr>
          <a:xfrm>
            <a:off x="2431229" y="788895"/>
            <a:ext cx="9122484" cy="2277034"/>
          </a:xfrm>
        </p:spPr>
        <p:txBody>
          <a:bodyPr>
            <a:normAutofit lnSpcReduction="10000"/>
          </a:bodyPr>
          <a:lstStyle/>
          <a:p>
            <a:r>
              <a:rPr lang="en-US" sz="1600" dirty="0" smtClean="0"/>
              <a:t>The railroad stimulated the industrialization of the country in the post civil war years.</a:t>
            </a:r>
          </a:p>
          <a:p>
            <a:r>
              <a:rPr lang="en-US" sz="1600" dirty="0" smtClean="0"/>
              <a:t>It created an enormous domestic market for American raw materials and manufactured goods.</a:t>
            </a:r>
          </a:p>
          <a:p>
            <a:r>
              <a:rPr lang="en-US" sz="1600" dirty="0" smtClean="0"/>
              <a:t>Railroad companies also stimulated immigration.</a:t>
            </a:r>
          </a:p>
          <a:p>
            <a:r>
              <a:rPr lang="en-US" sz="1600" dirty="0" smtClean="0"/>
              <a:t>In the 1880s, every town in America had its own local time.</a:t>
            </a:r>
          </a:p>
          <a:p>
            <a:r>
              <a:rPr lang="en-US" sz="1600" dirty="0" smtClean="0"/>
              <a:t>To keep schedules and avoid wrecks, the major rail lines proposed, on November 18, 1883, dividing America in 4 time zone- most towns accepted the new time method.</a:t>
            </a:r>
            <a:endParaRPr lang="en-US" sz="1600" dirty="0"/>
          </a:p>
        </p:txBody>
      </p:sp>
      <p:sp>
        <p:nvSpPr>
          <p:cNvPr id="4" name="Content Placeholder 3"/>
          <p:cNvSpPr>
            <a:spLocks noGrp="1"/>
          </p:cNvSpPr>
          <p:nvPr>
            <p:ph sz="half" idx="2"/>
          </p:nvPr>
        </p:nvSpPr>
        <p:spPr>
          <a:xfrm>
            <a:off x="2441987" y="3593054"/>
            <a:ext cx="8950362" cy="3264945"/>
          </a:xfrm>
        </p:spPr>
        <p:txBody>
          <a:bodyPr>
            <a:normAutofit lnSpcReduction="10000"/>
          </a:bodyPr>
          <a:lstStyle/>
          <a:p>
            <a:r>
              <a:rPr lang="en-US" sz="1600" dirty="0" smtClean="0"/>
              <a:t>Some people selling bonds for railroad companies inflated claims about the company’s assets and profits, enabling them to sell socks and bonds in excess of the railroad’s actual value(“</a:t>
            </a:r>
            <a:r>
              <a:rPr lang="en-US" sz="1600" b="1" dirty="0" smtClean="0"/>
              <a:t>stock watering</a:t>
            </a:r>
            <a:r>
              <a:rPr lang="en-US" sz="1600" dirty="0" smtClean="0"/>
              <a:t>”).</a:t>
            </a:r>
          </a:p>
          <a:p>
            <a:r>
              <a:rPr lang="en-US" sz="1600" dirty="0" smtClean="0"/>
              <a:t>Many railroad titans felt they were above the law, and they abused the public by bribing judges and legislatures.</a:t>
            </a:r>
          </a:p>
          <a:p>
            <a:r>
              <a:rPr lang="en-US" sz="1600" dirty="0" smtClean="0"/>
              <a:t>Railroad kings manipulators of a huge natural monopoly and exercised too much direct control over peoples lives.</a:t>
            </a:r>
          </a:p>
          <a:p>
            <a:r>
              <a:rPr lang="en-US" sz="1600" dirty="0" smtClean="0"/>
              <a:t>Railroad companies colluded with each other to protect their profits.</a:t>
            </a:r>
          </a:p>
          <a:p>
            <a:r>
              <a:rPr lang="en-US" sz="1600" dirty="0" smtClean="0"/>
              <a:t>“</a:t>
            </a:r>
            <a:r>
              <a:rPr lang="en-US" sz="1600" b="1" dirty="0" smtClean="0"/>
              <a:t>Pools</a:t>
            </a:r>
            <a:r>
              <a:rPr lang="en-US" sz="1600" dirty="0" smtClean="0"/>
              <a:t>” were agreements to divide the business in a given area to share the profits.</a:t>
            </a:r>
          </a:p>
          <a:p>
            <a:r>
              <a:rPr lang="en-US" sz="1600" dirty="0" smtClean="0"/>
              <a:t>Small farmers often paid the highest railroad transportation rates while big customers paid low rates. </a:t>
            </a:r>
          </a:p>
          <a:p>
            <a:endParaRPr lang="en-US" sz="1600" dirty="0"/>
          </a:p>
        </p:txBody>
      </p:sp>
      <p:sp>
        <p:nvSpPr>
          <p:cNvPr id="5" name="TextBox 4"/>
          <p:cNvSpPr txBox="1"/>
          <p:nvPr/>
        </p:nvSpPr>
        <p:spPr>
          <a:xfrm>
            <a:off x="2452743" y="2979868"/>
            <a:ext cx="9154758" cy="646331"/>
          </a:xfrm>
          <a:prstGeom prst="rect">
            <a:avLst/>
          </a:prstGeom>
          <a:noFill/>
        </p:spPr>
        <p:txBody>
          <a:bodyPr wrap="square" rtlCol="0">
            <a:spAutoFit/>
          </a:bodyPr>
          <a:lstStyle/>
          <a:p>
            <a:r>
              <a:rPr lang="en-US" sz="3600" dirty="0" smtClean="0"/>
              <a:t>Wrongdoing in Railroading </a:t>
            </a:r>
            <a:endParaRPr lang="en-US" sz="3600" dirty="0"/>
          </a:p>
        </p:txBody>
      </p:sp>
    </p:spTree>
    <p:extLst>
      <p:ext uri="{BB962C8B-B14F-4D97-AF65-F5344CB8AC3E}">
        <p14:creationId xmlns:p14="http://schemas.microsoft.com/office/powerpoint/2010/main" val="4142650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3075" y="0"/>
            <a:ext cx="9132911" cy="688489"/>
          </a:xfrm>
        </p:spPr>
        <p:txBody>
          <a:bodyPr/>
          <a:lstStyle/>
          <a:p>
            <a:r>
              <a:rPr lang="en-US" dirty="0" smtClean="0"/>
              <a:t>Government Bridles the Iron Horse</a:t>
            </a:r>
            <a:endParaRPr lang="en-US" dirty="0"/>
          </a:p>
        </p:txBody>
      </p:sp>
      <p:sp>
        <p:nvSpPr>
          <p:cNvPr id="3" name="Content Placeholder 2"/>
          <p:cNvSpPr>
            <a:spLocks noGrp="1"/>
          </p:cNvSpPr>
          <p:nvPr>
            <p:ph sz="half" idx="1"/>
          </p:nvPr>
        </p:nvSpPr>
        <p:spPr>
          <a:xfrm>
            <a:off x="2452744" y="699247"/>
            <a:ext cx="9144000" cy="3679115"/>
          </a:xfrm>
        </p:spPr>
        <p:txBody>
          <a:bodyPr>
            <a:normAutofit lnSpcReduction="10000"/>
          </a:bodyPr>
          <a:lstStyle/>
          <a:p>
            <a:r>
              <a:rPr lang="en-US" sz="1600" dirty="0" smtClean="0"/>
              <a:t>During the depression of the 1870s, famers protested against railroaders who ran the farmers into bankruptcy. </a:t>
            </a:r>
          </a:p>
          <a:p>
            <a:r>
              <a:rPr lang="en-US" sz="1600" dirty="0" smtClean="0"/>
              <a:t>Many Midwestern legislatures tried to regulate the railroad monopoly, but in 1886, the supreme court ruled in Wabash, St. Louis and Pacific Railroad Company vs. Illinois that individual states could not regulate interstate commerce.</a:t>
            </a:r>
          </a:p>
          <a:p>
            <a:r>
              <a:rPr lang="en-US" sz="1600" dirty="0" smtClean="0"/>
              <a:t>In 1887, Congress passed the Interstate Commerce Act.</a:t>
            </a:r>
          </a:p>
          <a:p>
            <a:r>
              <a:rPr lang="en-US" sz="1600" dirty="0" smtClean="0"/>
              <a:t>It prohibited rebates and pools, required the railroad to publish their rates openly, forbade unfair discrimination against shippers, and outlawed charging more for a short trip then for a long trip over the same line.</a:t>
            </a:r>
          </a:p>
          <a:p>
            <a:r>
              <a:rPr lang="en-US" sz="1600" dirty="0" smtClean="0"/>
              <a:t>It created the Interstate Commerce Commission (ICC) to administer and enforce the new legislation. </a:t>
            </a:r>
            <a:endParaRPr lang="en-US" sz="1600" dirty="0"/>
          </a:p>
          <a:p>
            <a:r>
              <a:rPr lang="en-US" sz="1600" dirty="0" smtClean="0"/>
              <a:t> The new law’s provided a forum where competing business could resolve their conflicts in peaceful ways (instead of engaging in price wars).</a:t>
            </a:r>
            <a:endParaRPr lang="en-US" sz="1600" dirty="0"/>
          </a:p>
        </p:txBody>
      </p:sp>
      <p:sp>
        <p:nvSpPr>
          <p:cNvPr id="4" name="Content Placeholder 3"/>
          <p:cNvSpPr>
            <a:spLocks noGrp="1"/>
          </p:cNvSpPr>
          <p:nvPr>
            <p:ph sz="half" idx="2"/>
          </p:nvPr>
        </p:nvSpPr>
        <p:spPr>
          <a:xfrm>
            <a:off x="2463501" y="5066853"/>
            <a:ext cx="9197789" cy="1568512"/>
          </a:xfrm>
        </p:spPr>
        <p:txBody>
          <a:bodyPr>
            <a:normAutofit lnSpcReduction="10000"/>
          </a:bodyPr>
          <a:lstStyle/>
          <a:p>
            <a:r>
              <a:rPr lang="en-US" dirty="0" smtClean="0"/>
              <a:t>Telephone was created in 1876 by Alexander Graham Bell.</a:t>
            </a:r>
          </a:p>
          <a:p>
            <a:r>
              <a:rPr lang="en-US" dirty="0" smtClean="0"/>
              <a:t>Revolutionized the way Americans communicated.</a:t>
            </a:r>
          </a:p>
          <a:p>
            <a:r>
              <a:rPr lang="en-US" dirty="0" smtClean="0"/>
              <a:t>Thomas Alva Edison Invented numerous devices; the most well-known is the electric light bulbs in 1879.</a:t>
            </a:r>
          </a:p>
          <a:p>
            <a:pPr marL="0" indent="0">
              <a:buNone/>
            </a:pPr>
            <a:endParaRPr lang="en-US" dirty="0"/>
          </a:p>
        </p:txBody>
      </p:sp>
      <p:sp>
        <p:nvSpPr>
          <p:cNvPr id="5" name="TextBox 4"/>
          <p:cNvSpPr txBox="1"/>
          <p:nvPr/>
        </p:nvSpPr>
        <p:spPr>
          <a:xfrm>
            <a:off x="2495774" y="4378363"/>
            <a:ext cx="9004151" cy="646331"/>
          </a:xfrm>
          <a:prstGeom prst="rect">
            <a:avLst/>
          </a:prstGeom>
          <a:noFill/>
        </p:spPr>
        <p:txBody>
          <a:bodyPr wrap="square" rtlCol="0">
            <a:spAutoFit/>
          </a:bodyPr>
          <a:lstStyle/>
          <a:p>
            <a:r>
              <a:rPr lang="en-US" sz="3600" dirty="0" smtClean="0"/>
              <a:t>Miracles of Mechanization </a:t>
            </a:r>
            <a:endParaRPr lang="en-US" sz="3600" dirty="0"/>
          </a:p>
        </p:txBody>
      </p:sp>
    </p:spTree>
    <p:extLst>
      <p:ext uri="{BB962C8B-B14F-4D97-AF65-F5344CB8AC3E}">
        <p14:creationId xmlns:p14="http://schemas.microsoft.com/office/powerpoint/2010/main" val="405114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832" y="0"/>
            <a:ext cx="9122154" cy="699247"/>
          </a:xfrm>
        </p:spPr>
        <p:txBody>
          <a:bodyPr/>
          <a:lstStyle/>
          <a:p>
            <a:r>
              <a:rPr lang="en-US" dirty="0" smtClean="0"/>
              <a:t>The Trust Titan Emerges</a:t>
            </a:r>
            <a:endParaRPr lang="en-US" dirty="0"/>
          </a:p>
        </p:txBody>
      </p:sp>
      <p:sp>
        <p:nvSpPr>
          <p:cNvPr id="3" name="Content Placeholder 2"/>
          <p:cNvSpPr>
            <a:spLocks noGrp="1"/>
          </p:cNvSpPr>
          <p:nvPr>
            <p:ph sz="half" idx="1"/>
          </p:nvPr>
        </p:nvSpPr>
        <p:spPr>
          <a:xfrm>
            <a:off x="2470876" y="735106"/>
            <a:ext cx="9125867" cy="3137647"/>
          </a:xfrm>
        </p:spPr>
        <p:txBody>
          <a:bodyPr>
            <a:normAutofit lnSpcReduction="10000"/>
          </a:bodyPr>
          <a:lstStyle/>
          <a:p>
            <a:r>
              <a:rPr lang="en-US" sz="1600" dirty="0" smtClean="0"/>
              <a:t>Tycoons like Andrew Carnegie (Steel King), john D. Rockefeller (Oil Baron), and J. Pierpont Morgan (</a:t>
            </a:r>
            <a:r>
              <a:rPr lang="en-US" sz="1600" dirty="0"/>
              <a:t>B</a:t>
            </a:r>
            <a:r>
              <a:rPr lang="en-US" sz="1600" dirty="0" smtClean="0"/>
              <a:t>anker’s </a:t>
            </a:r>
            <a:r>
              <a:rPr lang="en-US" sz="1600" dirty="0"/>
              <a:t>B</a:t>
            </a:r>
            <a:r>
              <a:rPr lang="en-US" sz="1600" dirty="0" smtClean="0"/>
              <a:t>anker), circumvented their competition. </a:t>
            </a:r>
          </a:p>
          <a:p>
            <a:r>
              <a:rPr lang="en-US" sz="1600" dirty="0" smtClean="0"/>
              <a:t>Carnegie used the tactic of “</a:t>
            </a:r>
            <a:r>
              <a:rPr lang="en-US" sz="1600" b="1" dirty="0" smtClean="0"/>
              <a:t>Vertical integration</a:t>
            </a:r>
            <a:r>
              <a:rPr lang="en-US" sz="1600" dirty="0" smtClean="0"/>
              <a:t>” to combine all phases of manufacturing onto one organization.</a:t>
            </a:r>
          </a:p>
          <a:p>
            <a:r>
              <a:rPr lang="en-US" sz="1600" dirty="0" smtClean="0"/>
              <a:t>He and his business controlled every aspect of production, from mining to marketing.</a:t>
            </a:r>
          </a:p>
          <a:p>
            <a:r>
              <a:rPr lang="en-US" sz="1600" dirty="0" smtClean="0"/>
              <a:t>His goal was to improve efficiency. </a:t>
            </a:r>
          </a:p>
          <a:p>
            <a:r>
              <a:rPr lang="en-US" sz="1600" dirty="0" smtClean="0"/>
              <a:t>“</a:t>
            </a:r>
            <a:r>
              <a:rPr lang="en-US" sz="1600" b="1" dirty="0" smtClean="0"/>
              <a:t>Horizontal integration</a:t>
            </a:r>
            <a:r>
              <a:rPr lang="en-US" sz="1600" dirty="0" smtClean="0"/>
              <a:t>” meant allying with competitors to monopolize a given market. This tactic to creating trust was used by Rockefeller.</a:t>
            </a:r>
          </a:p>
          <a:p>
            <a:r>
              <a:rPr lang="en-US" sz="1600" dirty="0" smtClean="0"/>
              <a:t>Morgan used the tactic of </a:t>
            </a:r>
            <a:r>
              <a:rPr lang="en-US" sz="1600" b="1" dirty="0" smtClean="0"/>
              <a:t>Interlocking directorates </a:t>
            </a:r>
            <a:r>
              <a:rPr lang="en-US" sz="1600" dirty="0" smtClean="0"/>
              <a:t>when he put his people on the boards of directors of rival companies.</a:t>
            </a:r>
            <a:r>
              <a:rPr lang="en-US" sz="1600" b="1" dirty="0" smtClean="0"/>
              <a:t> </a:t>
            </a:r>
            <a:endParaRPr lang="en-US" sz="1600" b="1" dirty="0"/>
          </a:p>
        </p:txBody>
      </p:sp>
      <p:sp>
        <p:nvSpPr>
          <p:cNvPr id="4" name="Content Placeholder 3"/>
          <p:cNvSpPr>
            <a:spLocks noGrp="1"/>
          </p:cNvSpPr>
          <p:nvPr>
            <p:ph sz="half" idx="2"/>
          </p:nvPr>
        </p:nvSpPr>
        <p:spPr>
          <a:xfrm>
            <a:off x="2517288" y="4353572"/>
            <a:ext cx="9144001" cy="2504428"/>
          </a:xfrm>
        </p:spPr>
        <p:txBody>
          <a:bodyPr>
            <a:normAutofit lnSpcReduction="10000"/>
          </a:bodyPr>
          <a:lstStyle/>
          <a:p>
            <a:r>
              <a:rPr lang="en-US" sz="1600" dirty="0" smtClean="0"/>
              <a:t>Steel was “king” during the industrialization era: nearly every aspect of society used it.</a:t>
            </a:r>
          </a:p>
          <a:p>
            <a:r>
              <a:rPr lang="en-US" sz="1600" dirty="0" smtClean="0"/>
              <a:t>By the 1800s, the United States was producing 1/3 of the world’s steel supply.</a:t>
            </a:r>
          </a:p>
          <a:p>
            <a:r>
              <a:rPr lang="en-US" sz="1600" dirty="0" smtClean="0"/>
              <a:t>The </a:t>
            </a:r>
            <a:r>
              <a:rPr lang="en-US" sz="1600" u="sng" dirty="0" smtClean="0"/>
              <a:t>Bessemer process </a:t>
            </a:r>
            <a:r>
              <a:rPr lang="en-US" sz="1600" dirty="0" smtClean="0"/>
              <a:t>simplified the steel productive processes and reduced the price of steel.</a:t>
            </a:r>
          </a:p>
          <a:p>
            <a:r>
              <a:rPr lang="en-US" sz="1600" dirty="0" smtClean="0"/>
              <a:t>The process involved blowing cold air in red-hot iron to ignite the carbon and eliminate impurities.</a:t>
            </a:r>
          </a:p>
        </p:txBody>
      </p:sp>
      <p:sp>
        <p:nvSpPr>
          <p:cNvPr id="5" name="TextBox 4"/>
          <p:cNvSpPr txBox="1"/>
          <p:nvPr/>
        </p:nvSpPr>
        <p:spPr>
          <a:xfrm>
            <a:off x="2495775" y="3614570"/>
            <a:ext cx="8842786" cy="646331"/>
          </a:xfrm>
          <a:prstGeom prst="rect">
            <a:avLst/>
          </a:prstGeom>
          <a:noFill/>
        </p:spPr>
        <p:txBody>
          <a:bodyPr wrap="square" rtlCol="0">
            <a:spAutoFit/>
          </a:bodyPr>
          <a:lstStyle/>
          <a:p>
            <a:r>
              <a:rPr lang="en-US" sz="3600" dirty="0" smtClean="0"/>
              <a:t>The Supremacy of Steel</a:t>
            </a:r>
            <a:endParaRPr lang="en-US" sz="3600" dirty="0"/>
          </a:p>
        </p:txBody>
      </p:sp>
    </p:spTree>
    <p:extLst>
      <p:ext uri="{BB962C8B-B14F-4D97-AF65-F5344CB8AC3E}">
        <p14:creationId xmlns:p14="http://schemas.microsoft.com/office/powerpoint/2010/main" val="4222018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9830"/>
            <a:ext cx="8911687" cy="1280890"/>
          </a:xfrm>
        </p:spPr>
        <p:txBody>
          <a:bodyPr/>
          <a:lstStyle/>
          <a:p>
            <a:r>
              <a:rPr lang="en-US" dirty="0" smtClean="0"/>
              <a:t>Carnegies and other sultans of steel</a:t>
            </a:r>
            <a:endParaRPr lang="en-US" dirty="0"/>
          </a:p>
        </p:txBody>
      </p:sp>
      <p:sp>
        <p:nvSpPr>
          <p:cNvPr id="3" name="Content Placeholder 2"/>
          <p:cNvSpPr>
            <a:spLocks noGrp="1"/>
          </p:cNvSpPr>
          <p:nvPr>
            <p:ph idx="1"/>
          </p:nvPr>
        </p:nvSpPr>
        <p:spPr>
          <a:xfrm>
            <a:off x="2589212" y="1402080"/>
            <a:ext cx="8915400" cy="4509142"/>
          </a:xfrm>
        </p:spPr>
        <p:txBody>
          <a:bodyPr>
            <a:normAutofit lnSpcReduction="10000"/>
          </a:bodyPr>
          <a:lstStyle/>
          <a:p>
            <a:r>
              <a:rPr lang="en-US" dirty="0" smtClean="0"/>
              <a:t>Andrew Carnegie was not a monopolist and disliked monopolist trusts.</a:t>
            </a:r>
          </a:p>
          <a:p>
            <a:r>
              <a:rPr lang="en-US" dirty="0" smtClean="0"/>
              <a:t>By 1900, he was producing ¼ of the nations Bessemer steel.</a:t>
            </a:r>
          </a:p>
          <a:p>
            <a:r>
              <a:rPr lang="en-US" dirty="0" smtClean="0"/>
              <a:t>J.P Morgan financed the reorganization of railroads. Banks and insurance companies.</a:t>
            </a:r>
          </a:p>
          <a:p>
            <a:r>
              <a:rPr lang="en-US" dirty="0" smtClean="0"/>
              <a:t>Morgan bought out Carnegie for $400 million. Creating the United states Steel Corporation in 1901.</a:t>
            </a:r>
          </a:p>
          <a:p>
            <a:r>
              <a:rPr lang="en-US" sz="3200" dirty="0" smtClean="0"/>
              <a:t>Rockefeller Grows an American Beauty Rose</a:t>
            </a:r>
          </a:p>
          <a:p>
            <a:r>
              <a:rPr lang="en-US" dirty="0" smtClean="0"/>
              <a:t>The first major product of oil industry. The invention of the electric light bulb made kerosene obsolete.</a:t>
            </a:r>
          </a:p>
          <a:p>
            <a:r>
              <a:rPr lang="en-US" dirty="0" smtClean="0"/>
              <a:t>By 1900, the gasoline-burning internal combustion engine, became the primary means of automobile.</a:t>
            </a:r>
            <a:endParaRPr lang="en-US" dirty="0"/>
          </a:p>
        </p:txBody>
      </p:sp>
    </p:spTree>
    <p:extLst>
      <p:ext uri="{BB962C8B-B14F-4D97-AF65-F5344CB8AC3E}">
        <p14:creationId xmlns:p14="http://schemas.microsoft.com/office/powerpoint/2010/main" val="2568695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30553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589212" y="929640"/>
            <a:ext cx="8915400" cy="4981582"/>
          </a:xfrm>
        </p:spPr>
        <p:txBody>
          <a:bodyPr/>
          <a:lstStyle/>
          <a:p>
            <a:r>
              <a:rPr lang="en-US" dirty="0" smtClean="0"/>
              <a:t>John D. Rockefeller  created the </a:t>
            </a:r>
            <a:r>
              <a:rPr lang="en-US" u="sng" dirty="0" smtClean="0"/>
              <a:t>Standard Oil company of Ohio in 1870.</a:t>
            </a:r>
          </a:p>
          <a:p>
            <a:r>
              <a:rPr lang="en-US" dirty="0" smtClean="0"/>
              <a:t>By 1877, he controlled 95% of all oil refineries within the nation.</a:t>
            </a:r>
          </a:p>
          <a:p>
            <a:r>
              <a:rPr lang="en-US" dirty="0" smtClean="0"/>
              <a:t>Rockefeller expanded his company across America.</a:t>
            </a:r>
          </a:p>
          <a:p>
            <a:pPr marL="0" indent="0">
              <a:buNone/>
            </a:pPr>
            <a:r>
              <a:rPr lang="en-US" sz="3200" dirty="0" smtClean="0"/>
              <a:t>the gospel of wealth</a:t>
            </a:r>
          </a:p>
          <a:p>
            <a:pPr marL="0" indent="0">
              <a:buNone/>
            </a:pPr>
            <a:r>
              <a:rPr lang="en-US" dirty="0"/>
              <a:t>  </a:t>
            </a:r>
            <a:r>
              <a:rPr lang="en-US" dirty="0" smtClean="0"/>
              <a:t>“survival of </a:t>
            </a:r>
            <a:r>
              <a:rPr lang="en-US" smtClean="0"/>
              <a:t>the fittest”</a:t>
            </a:r>
            <a:endParaRPr lang="en-US" dirty="0" smtClean="0"/>
          </a:p>
          <a:p>
            <a:pPr marL="0" indent="0">
              <a:buNone/>
            </a:pPr>
            <a:endParaRPr lang="en-US" sz="3200" dirty="0"/>
          </a:p>
        </p:txBody>
      </p:sp>
    </p:spTree>
    <p:extLst>
      <p:ext uri="{BB962C8B-B14F-4D97-AF65-F5344CB8AC3E}">
        <p14:creationId xmlns:p14="http://schemas.microsoft.com/office/powerpoint/2010/main" val="3062312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209</TotalTime>
  <Words>1009</Words>
  <Application>Microsoft Office PowerPoint</Application>
  <PresentationFormat>Widescreen</PresentationFormat>
  <Paragraphs>77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Chapter 24  Industry comes of Age</vt:lpstr>
      <vt:lpstr>The Iron Colt becomes an Iron Horse</vt:lpstr>
      <vt:lpstr>Binding the Continent with Railroad Ties</vt:lpstr>
      <vt:lpstr>Revolution by Railways</vt:lpstr>
      <vt:lpstr>Government Bridles the Iron Horse</vt:lpstr>
      <vt:lpstr>The Trust Titan Emerges</vt:lpstr>
      <vt:lpstr>Carnegies and other sultans of steel</vt:lpstr>
      <vt:lpstr>.</vt:lpstr>
    </vt:vector>
  </TitlesOfParts>
  <Company>GMCS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24  Industry comes of Age</dc:title>
  <dc:creator>Kent Touchine</dc:creator>
  <cp:lastModifiedBy>Ethan Ellison</cp:lastModifiedBy>
  <cp:revision>24</cp:revision>
  <dcterms:created xsi:type="dcterms:W3CDTF">2019-02-28T15:43:39Z</dcterms:created>
  <dcterms:modified xsi:type="dcterms:W3CDTF">2019-03-01T19:27:29Z</dcterms:modified>
</cp:coreProperties>
</file>