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1" r:id="rId3"/>
    <p:sldId id="262" r:id="rId4"/>
    <p:sldId id="259" r:id="rId5"/>
    <p:sldId id="260" r:id="rId6"/>
    <p:sldId id="263" r:id="rId7"/>
    <p:sldId id="264" r:id="rId8"/>
    <p:sldId id="265" r:id="rId9"/>
    <p:sldId id="266" r:id="rId10"/>
    <p:sldId id="257"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3/4/2019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3/4/2019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3/4/2019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3/4/2019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262" y="565265"/>
            <a:ext cx="8991600" cy="3484025"/>
          </a:xfrm>
        </p:spPr>
        <p:txBody>
          <a:bodyPr/>
          <a:lstStyle/>
          <a:p>
            <a:r>
              <a:rPr lang="en-US" dirty="0" smtClean="0"/>
              <a:t>Chapter </a:t>
            </a:r>
            <a:r>
              <a:rPr lang="en-US" dirty="0" smtClean="0"/>
              <a:t>25</a:t>
            </a:r>
            <a:br>
              <a:rPr lang="en-US" dirty="0" smtClean="0"/>
            </a:br>
            <a:r>
              <a:rPr lang="en-US" dirty="0" smtClean="0"/>
              <a:t>America moves to the city</a:t>
            </a:r>
            <a:endParaRPr lang="en-US" dirty="0"/>
          </a:p>
        </p:txBody>
      </p:sp>
      <p:sp>
        <p:nvSpPr>
          <p:cNvPr id="3" name="Subtitle 2"/>
          <p:cNvSpPr>
            <a:spLocks noGrp="1"/>
          </p:cNvSpPr>
          <p:nvPr>
            <p:ph type="subTitle" idx="1"/>
          </p:nvPr>
        </p:nvSpPr>
        <p:spPr/>
        <p:txBody>
          <a:bodyPr/>
          <a:lstStyle/>
          <a:p>
            <a:r>
              <a:rPr lang="en-US" dirty="0" smtClean="0"/>
              <a:t>BY: Kaitlyn Yazzie, Zachery Wargo, Zackary Charlie, Nicholas Watson, Valdemar Poyer</a:t>
            </a:r>
            <a:endParaRPr lang="en-US" dirty="0"/>
          </a:p>
        </p:txBody>
      </p:sp>
    </p:spTree>
    <p:extLst>
      <p:ext uri="{BB962C8B-B14F-4D97-AF65-F5344CB8AC3E}">
        <p14:creationId xmlns:p14="http://schemas.microsoft.com/office/powerpoint/2010/main" val="4073938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798" y="964692"/>
            <a:ext cx="8487066" cy="1188720"/>
          </a:xfrm>
        </p:spPr>
        <p:txBody>
          <a:bodyPr>
            <a:normAutofit/>
          </a:bodyPr>
          <a:lstStyle/>
          <a:p>
            <a:r>
              <a:rPr lang="en-US" sz="4000" dirty="0" smtClean="0"/>
              <a:t>Artistic Triumphs </a:t>
            </a:r>
            <a:endParaRPr lang="en-US" sz="4000" dirty="0"/>
          </a:p>
        </p:txBody>
      </p:sp>
      <p:sp>
        <p:nvSpPr>
          <p:cNvPr id="3" name="Content Placeholder 2"/>
          <p:cNvSpPr>
            <a:spLocks noGrp="1"/>
          </p:cNvSpPr>
          <p:nvPr>
            <p:ph idx="1"/>
          </p:nvPr>
        </p:nvSpPr>
        <p:spPr>
          <a:xfrm>
            <a:off x="1473798" y="2638044"/>
            <a:ext cx="9177628" cy="3603730"/>
          </a:xfrm>
        </p:spPr>
        <p:txBody>
          <a:bodyPr/>
          <a:lstStyle/>
          <a:p>
            <a:r>
              <a:rPr lang="en-US" dirty="0" smtClean="0"/>
              <a:t>Art was becoming more and more popular.</a:t>
            </a:r>
          </a:p>
          <a:p>
            <a:r>
              <a:rPr lang="en-US" dirty="0" smtClean="0"/>
              <a:t>Artist got recognized more for their work</a:t>
            </a:r>
          </a:p>
          <a:p>
            <a:r>
              <a:rPr lang="en-US" dirty="0" smtClean="0"/>
              <a:t>Artists include: </a:t>
            </a:r>
          </a:p>
          <a:p>
            <a:pPr lvl="4">
              <a:buFont typeface="Wingdings" panose="05000000000000000000" pitchFamily="2" charset="2"/>
              <a:buChar char="q"/>
            </a:pPr>
            <a:r>
              <a:rPr lang="en-US" dirty="0" smtClean="0"/>
              <a:t>Thomas </a:t>
            </a:r>
            <a:r>
              <a:rPr lang="en-US" dirty="0" err="1" smtClean="0"/>
              <a:t>Eatkins</a:t>
            </a:r>
            <a:r>
              <a:rPr lang="en-US" dirty="0" smtClean="0"/>
              <a:t> (1844-1916)</a:t>
            </a:r>
          </a:p>
          <a:p>
            <a:pPr lvl="4">
              <a:buFont typeface="Wingdings" panose="05000000000000000000" pitchFamily="2" charset="2"/>
              <a:buChar char="q"/>
            </a:pPr>
            <a:r>
              <a:rPr lang="en-US" dirty="0" smtClean="0"/>
              <a:t>Winslow Homer (1836-1910)</a:t>
            </a:r>
          </a:p>
          <a:p>
            <a:pPr lvl="4">
              <a:buFont typeface="Wingdings" panose="05000000000000000000" pitchFamily="2" charset="2"/>
              <a:buChar char="q"/>
            </a:pPr>
            <a:r>
              <a:rPr lang="en-US" dirty="0" smtClean="0"/>
              <a:t>John Singer Sargent (1856-1925)</a:t>
            </a:r>
          </a:p>
          <a:p>
            <a:pPr lvl="4">
              <a:buFont typeface="Wingdings" panose="05000000000000000000" pitchFamily="2" charset="2"/>
              <a:buChar char="q"/>
            </a:pPr>
            <a:r>
              <a:rPr lang="en-US" dirty="0" smtClean="0"/>
              <a:t>Augustus Saint-Gaudens (1848-1907)</a:t>
            </a:r>
          </a:p>
          <a:p>
            <a:r>
              <a:rPr lang="en-US" dirty="0" smtClean="0"/>
              <a:t>Some art inspired the way buildings were built. </a:t>
            </a:r>
            <a:endParaRPr lang="en-US" dirty="0"/>
          </a:p>
        </p:txBody>
      </p:sp>
      <p:pic>
        <p:nvPicPr>
          <p:cNvPr id="4" name="Picture 3"/>
          <p:cNvPicPr>
            <a:picLocks noChangeAspect="1"/>
          </p:cNvPicPr>
          <p:nvPr/>
        </p:nvPicPr>
        <p:blipFill>
          <a:blip r:embed="rId2"/>
          <a:stretch>
            <a:fillRect/>
          </a:stretch>
        </p:blipFill>
        <p:spPr>
          <a:xfrm>
            <a:off x="6299338" y="2360235"/>
            <a:ext cx="2150121" cy="1575661"/>
          </a:xfrm>
          <a:prstGeom prst="rect">
            <a:avLst/>
          </a:prstGeom>
        </p:spPr>
      </p:pic>
      <p:pic>
        <p:nvPicPr>
          <p:cNvPr id="5" name="Picture 4"/>
          <p:cNvPicPr>
            <a:picLocks noChangeAspect="1"/>
          </p:cNvPicPr>
          <p:nvPr/>
        </p:nvPicPr>
        <p:blipFill>
          <a:blip r:embed="rId3"/>
          <a:stretch>
            <a:fillRect/>
          </a:stretch>
        </p:blipFill>
        <p:spPr>
          <a:xfrm>
            <a:off x="8579739" y="2360235"/>
            <a:ext cx="2762250" cy="1657350"/>
          </a:xfrm>
          <a:prstGeom prst="rect">
            <a:avLst/>
          </a:prstGeom>
        </p:spPr>
      </p:pic>
      <p:pic>
        <p:nvPicPr>
          <p:cNvPr id="6" name="Picture 5"/>
          <p:cNvPicPr>
            <a:picLocks noChangeAspect="1"/>
          </p:cNvPicPr>
          <p:nvPr/>
        </p:nvPicPr>
        <p:blipFill>
          <a:blip r:embed="rId4"/>
          <a:stretch>
            <a:fillRect/>
          </a:stretch>
        </p:blipFill>
        <p:spPr>
          <a:xfrm>
            <a:off x="6299338" y="3995531"/>
            <a:ext cx="1771236" cy="2022305"/>
          </a:xfrm>
          <a:prstGeom prst="rect">
            <a:avLst/>
          </a:prstGeom>
        </p:spPr>
      </p:pic>
      <p:pic>
        <p:nvPicPr>
          <p:cNvPr id="7" name="Picture 6"/>
          <p:cNvPicPr>
            <a:picLocks noChangeAspect="1"/>
          </p:cNvPicPr>
          <p:nvPr/>
        </p:nvPicPr>
        <p:blipFill>
          <a:blip r:embed="rId5"/>
          <a:stretch>
            <a:fillRect/>
          </a:stretch>
        </p:blipFill>
        <p:spPr>
          <a:xfrm>
            <a:off x="8956167" y="4189035"/>
            <a:ext cx="1695259" cy="1764767"/>
          </a:xfrm>
          <a:prstGeom prst="rect">
            <a:avLst/>
          </a:prstGeom>
        </p:spPr>
      </p:pic>
    </p:spTree>
    <p:extLst>
      <p:ext uri="{BB962C8B-B14F-4D97-AF65-F5344CB8AC3E}">
        <p14:creationId xmlns:p14="http://schemas.microsoft.com/office/powerpoint/2010/main" val="363118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219" y="964692"/>
            <a:ext cx="9821732" cy="1188720"/>
          </a:xfrm>
        </p:spPr>
        <p:txBody>
          <a:bodyPr/>
          <a:lstStyle/>
          <a:p>
            <a:r>
              <a:rPr lang="en-US" dirty="0" smtClean="0"/>
              <a:t>The business of amusement </a:t>
            </a:r>
            <a:endParaRPr lang="en-US" dirty="0"/>
          </a:p>
        </p:txBody>
      </p:sp>
      <p:sp>
        <p:nvSpPr>
          <p:cNvPr id="3" name="Content Placeholder 2"/>
          <p:cNvSpPr>
            <a:spLocks noGrp="1"/>
          </p:cNvSpPr>
          <p:nvPr>
            <p:ph idx="1"/>
          </p:nvPr>
        </p:nvSpPr>
        <p:spPr>
          <a:xfrm>
            <a:off x="1011219" y="2355926"/>
            <a:ext cx="9940066" cy="3560780"/>
          </a:xfrm>
        </p:spPr>
        <p:txBody>
          <a:bodyPr/>
          <a:lstStyle/>
          <a:p>
            <a:r>
              <a:rPr lang="en-US" dirty="0" smtClean="0"/>
              <a:t>1865-1900: Cities were being built more rapidly.</a:t>
            </a:r>
          </a:p>
          <a:p>
            <a:r>
              <a:rPr lang="en-US" dirty="0" smtClean="0"/>
              <a:t>Allowed for more time to relax and have fun.</a:t>
            </a:r>
          </a:p>
          <a:p>
            <a:r>
              <a:rPr lang="en-US" dirty="0" smtClean="0"/>
              <a:t>Shows like circuses, acrobats, and singers, wild west salves.</a:t>
            </a:r>
          </a:p>
          <a:p>
            <a:r>
              <a:rPr lang="en-US" dirty="0" smtClean="0"/>
              <a:t>Sports like baseball and basketball gained popularity. </a:t>
            </a:r>
          </a:p>
          <a:p>
            <a:r>
              <a:rPr lang="en-US" dirty="0" smtClean="0"/>
              <a:t>Cities made Americans become diverse </a:t>
            </a:r>
            <a:r>
              <a:rPr lang="en-US" smtClean="0"/>
              <a:t>and similar. </a:t>
            </a:r>
            <a:endParaRPr lang="en-US" dirty="0"/>
          </a:p>
        </p:txBody>
      </p:sp>
    </p:spTree>
    <p:extLst>
      <p:ext uri="{BB962C8B-B14F-4D97-AF65-F5344CB8AC3E}">
        <p14:creationId xmlns:p14="http://schemas.microsoft.com/office/powerpoint/2010/main" val="427960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440576"/>
            <a:ext cx="10582102" cy="922712"/>
          </a:xfrm>
        </p:spPr>
        <p:txBody>
          <a:bodyPr/>
          <a:lstStyle/>
          <a:p>
            <a:r>
              <a:rPr lang="en-US" dirty="0" smtClean="0"/>
              <a:t>America moves to the city</a:t>
            </a:r>
            <a:endParaRPr lang="en-US" dirty="0"/>
          </a:p>
        </p:txBody>
      </p:sp>
      <p:sp>
        <p:nvSpPr>
          <p:cNvPr id="3" name="Content Placeholder 2"/>
          <p:cNvSpPr>
            <a:spLocks noGrp="1"/>
          </p:cNvSpPr>
          <p:nvPr>
            <p:ph idx="1"/>
          </p:nvPr>
        </p:nvSpPr>
        <p:spPr>
          <a:xfrm>
            <a:off x="748145" y="1612669"/>
            <a:ext cx="10582101" cy="4680066"/>
          </a:xfrm>
        </p:spPr>
        <p:txBody>
          <a:bodyPr>
            <a:normAutofit/>
          </a:bodyPr>
          <a:lstStyle/>
          <a:p>
            <a:r>
              <a:rPr lang="en-US" sz="1200" dirty="0" smtClean="0"/>
              <a:t>Decades following the Civil War,  America started moving to the city. By 1900, the US population nearly doubled from 40 million during the 1870 census, and the population in cities tripled during that time</a:t>
            </a:r>
          </a:p>
          <a:p>
            <a:r>
              <a:rPr lang="en-US" sz="1200" dirty="0" smtClean="0"/>
              <a:t>This Phenomenon affected not only the United States, but most of the Western World, and caused an industrial and Urban Revolution. </a:t>
            </a:r>
          </a:p>
          <a:p>
            <a:pPr marL="0" indent="0">
              <a:buNone/>
            </a:pPr>
            <a:r>
              <a:rPr lang="en-US" sz="1200" dirty="0" smtClean="0"/>
              <a:t>The Urban Frontier</a:t>
            </a:r>
          </a:p>
          <a:p>
            <a:r>
              <a:rPr lang="en-US" sz="1200" dirty="0" smtClean="0"/>
              <a:t>Many US metropolises during 1869 didn’t have more than a million people inhabited the area and by 1890 New York, Chicago and Philadelphia surpassed the million mark. </a:t>
            </a:r>
          </a:p>
          <a:p>
            <a:r>
              <a:rPr lang="en-US" sz="1200" dirty="0" smtClean="0"/>
              <a:t>Cities grew both up and out, with the help of skyscrapers to pack more people and workspaces in a small piece of land.</a:t>
            </a:r>
          </a:p>
          <a:p>
            <a:r>
              <a:rPr lang="en-US" sz="1200" dirty="0" smtClean="0"/>
              <a:t>Louis Sullivan (1856-1924) contributed in the further development of skyscrapers with his principle that “Form follows function”.  During this time,  Americans became commuters and used mass-transit lines from the suburban cities. </a:t>
            </a:r>
          </a:p>
        </p:txBody>
      </p:sp>
      <p:pic>
        <p:nvPicPr>
          <p:cNvPr id="4" name="Picture 3"/>
          <p:cNvPicPr>
            <a:picLocks noChangeAspect="1"/>
          </p:cNvPicPr>
          <p:nvPr/>
        </p:nvPicPr>
        <p:blipFill>
          <a:blip r:embed="rId2"/>
          <a:stretch>
            <a:fillRect/>
          </a:stretch>
        </p:blipFill>
        <p:spPr>
          <a:xfrm>
            <a:off x="1138844" y="3952702"/>
            <a:ext cx="1537854" cy="2496228"/>
          </a:xfrm>
          <a:prstGeom prst="rect">
            <a:avLst/>
          </a:prstGeom>
        </p:spPr>
      </p:pic>
      <p:pic>
        <p:nvPicPr>
          <p:cNvPr id="5" name="Picture 4"/>
          <p:cNvPicPr>
            <a:picLocks noChangeAspect="1"/>
          </p:cNvPicPr>
          <p:nvPr/>
        </p:nvPicPr>
        <p:blipFill>
          <a:blip r:embed="rId3"/>
          <a:stretch>
            <a:fillRect/>
          </a:stretch>
        </p:blipFill>
        <p:spPr>
          <a:xfrm>
            <a:off x="4334220" y="3952702"/>
            <a:ext cx="1704975" cy="2686050"/>
          </a:xfrm>
          <a:prstGeom prst="rect">
            <a:avLst/>
          </a:prstGeom>
        </p:spPr>
      </p:pic>
    </p:spTree>
    <p:extLst>
      <p:ext uri="{BB962C8B-B14F-4D97-AF65-F5344CB8AC3E}">
        <p14:creationId xmlns:p14="http://schemas.microsoft.com/office/powerpoint/2010/main" val="142221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16" y="332509"/>
            <a:ext cx="10673542" cy="814647"/>
          </a:xfrm>
        </p:spPr>
        <p:txBody>
          <a:bodyPr/>
          <a:lstStyle/>
          <a:p>
            <a:r>
              <a:rPr lang="en-US" dirty="0" smtClean="0"/>
              <a:t>Continued…</a:t>
            </a:r>
            <a:endParaRPr lang="en-US" dirty="0"/>
          </a:p>
        </p:txBody>
      </p:sp>
      <p:sp>
        <p:nvSpPr>
          <p:cNvPr id="3" name="Content Placeholder 2"/>
          <p:cNvSpPr>
            <a:spLocks noGrp="1"/>
          </p:cNvSpPr>
          <p:nvPr>
            <p:ph idx="1"/>
          </p:nvPr>
        </p:nvSpPr>
        <p:spPr>
          <a:xfrm>
            <a:off x="532015" y="1504605"/>
            <a:ext cx="10798231" cy="4139738"/>
          </a:xfrm>
        </p:spPr>
        <p:txBody>
          <a:bodyPr>
            <a:normAutofit fontScale="85000" lnSpcReduction="20000"/>
          </a:bodyPr>
          <a:lstStyle/>
          <a:p>
            <a:r>
              <a:rPr lang="en-US" dirty="0"/>
              <a:t>Electric trolleys or “walking city” were compact and propelled city limits outward. </a:t>
            </a:r>
          </a:p>
          <a:p>
            <a:r>
              <a:rPr lang="en-US" dirty="0"/>
              <a:t>Electricity, indoor plumbing, and telephones caused major cities more alluring</a:t>
            </a:r>
          </a:p>
          <a:p>
            <a:r>
              <a:rPr lang="en-US" dirty="0"/>
              <a:t>Many department stores like Macy’s and Marshalls Field’s bloomed the middle class shopping, and provided many jobs mostly for women</a:t>
            </a:r>
            <a:r>
              <a:rPr lang="en-US" dirty="0" smtClean="0"/>
              <a:t>.</a:t>
            </a:r>
          </a:p>
          <a:p>
            <a:r>
              <a:rPr lang="en-US" dirty="0" smtClean="0"/>
              <a:t>Transitioning from the Country dwelling lifestyle, most cities couldn’t keep us with the growth of the city population.</a:t>
            </a:r>
          </a:p>
          <a:p>
            <a:r>
              <a:rPr lang="en-US" dirty="0" smtClean="0"/>
              <a:t>This caused crime to flourish and sanitary facilities to </a:t>
            </a:r>
            <a:r>
              <a:rPr lang="en-US" dirty="0" err="1" smtClean="0"/>
              <a:t>plumet</a:t>
            </a:r>
            <a:endParaRPr lang="en-US" dirty="0" smtClean="0"/>
          </a:p>
          <a:p>
            <a:r>
              <a:rPr lang="en-US" dirty="0" smtClean="0"/>
              <a:t>Impure water, uncollected garbage, unwashed bodies and animal droppings caused the city to develop a satanic stench and living conditions worsened, which led to the creation of slums</a:t>
            </a:r>
          </a:p>
          <a:p>
            <a:pPr marL="0" indent="0">
              <a:buNone/>
            </a:pPr>
            <a:r>
              <a:rPr lang="en-US" dirty="0" smtClean="0"/>
              <a:t>The New Immigration</a:t>
            </a:r>
          </a:p>
          <a:p>
            <a:r>
              <a:rPr lang="en-US" dirty="0" smtClean="0"/>
              <a:t>With the cities growing, many immigrants came to the US mostly from Europe</a:t>
            </a:r>
          </a:p>
          <a:p>
            <a:r>
              <a:rPr lang="en-US" dirty="0" smtClean="0"/>
              <a:t>During the 1850s to 70s, more than 2 million immigrants entered Americas shores </a:t>
            </a:r>
          </a:p>
          <a:p>
            <a:r>
              <a:rPr lang="en-US" dirty="0" smtClean="0"/>
              <a:t>These “New Immigrants”, which many came from southern and Eastern Europe, had little history of democratic government and were largely illiterate</a:t>
            </a:r>
          </a:p>
          <a:p>
            <a:r>
              <a:rPr lang="en-US" dirty="0" smtClean="0"/>
              <a:t>These people </a:t>
            </a:r>
            <a:r>
              <a:rPr lang="en-US" dirty="0" err="1" smtClean="0"/>
              <a:t>seeked</a:t>
            </a:r>
            <a:r>
              <a:rPr lang="en-US" dirty="0" smtClean="0"/>
              <a:t> for industrial jobs rather than working on the farm, and by the twentieth century, they made up a total of 66% of immigration inflow. </a:t>
            </a:r>
          </a:p>
        </p:txBody>
      </p:sp>
    </p:spTree>
    <p:extLst>
      <p:ext uri="{BB962C8B-B14F-4D97-AF65-F5344CB8AC3E}">
        <p14:creationId xmlns:p14="http://schemas.microsoft.com/office/powerpoint/2010/main" val="122265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642" y="279699"/>
            <a:ext cx="10370372" cy="1355463"/>
          </a:xfrm>
        </p:spPr>
        <p:txBody>
          <a:bodyPr>
            <a:normAutofit/>
          </a:bodyPr>
          <a:lstStyle/>
          <a:p>
            <a:r>
              <a:rPr lang="en-US" sz="4400" dirty="0" smtClean="0"/>
              <a:t>Immigration</a:t>
            </a:r>
            <a:endParaRPr lang="en-US" sz="4400" dirty="0"/>
          </a:p>
        </p:txBody>
      </p:sp>
      <p:sp>
        <p:nvSpPr>
          <p:cNvPr id="3" name="Content Placeholder 2"/>
          <p:cNvSpPr>
            <a:spLocks noGrp="1"/>
          </p:cNvSpPr>
          <p:nvPr>
            <p:ph idx="1"/>
          </p:nvPr>
        </p:nvSpPr>
        <p:spPr>
          <a:xfrm>
            <a:off x="903642" y="1871831"/>
            <a:ext cx="10370372" cy="4507453"/>
          </a:xfrm>
        </p:spPr>
        <p:txBody>
          <a:bodyPr>
            <a:normAutofit/>
          </a:bodyPr>
          <a:lstStyle/>
          <a:p>
            <a:r>
              <a:rPr lang="en-US" dirty="0" smtClean="0"/>
              <a:t>Immigrants were coming to America, which meant that they needed jobs, as for the people who stayed behind they needed to preserve their traditional culture. </a:t>
            </a:r>
            <a:endParaRPr lang="en-US" dirty="0" smtClean="0"/>
          </a:p>
          <a:p>
            <a:r>
              <a:rPr lang="en-US" dirty="0" smtClean="0"/>
              <a:t>Anti-Foreignism </a:t>
            </a:r>
            <a:r>
              <a:rPr lang="en-US" dirty="0" smtClean="0"/>
              <a:t>was touched off by the Irish and German</a:t>
            </a:r>
          </a:p>
          <a:p>
            <a:pPr marL="0" indent="0">
              <a:buNone/>
            </a:pPr>
            <a:r>
              <a:rPr lang="en-US" dirty="0" smtClean="0"/>
              <a:t> armies in the 1840’s and 1850’s. As they came to escape </a:t>
            </a:r>
          </a:p>
          <a:p>
            <a:pPr marL="0" indent="0">
              <a:buNone/>
            </a:pPr>
            <a:r>
              <a:rPr lang="en-US" dirty="0"/>
              <a:t> </a:t>
            </a:r>
            <a:r>
              <a:rPr lang="en-US" dirty="0" smtClean="0"/>
              <a:t>poverty and seek new opportunities in America. </a:t>
            </a:r>
          </a:p>
          <a:p>
            <a:r>
              <a:rPr lang="en-US" dirty="0" smtClean="0"/>
              <a:t>Immigration caused Native-Born Americans to voice</a:t>
            </a:r>
          </a:p>
          <a:p>
            <a:pPr marL="0" indent="0">
              <a:buNone/>
            </a:pPr>
            <a:r>
              <a:rPr lang="en-US" dirty="0" smtClean="0"/>
              <a:t> fears at the country the government and other cities. </a:t>
            </a:r>
          </a:p>
          <a:p>
            <a:r>
              <a:rPr lang="en-US" dirty="0" smtClean="0"/>
              <a:t>The statue of library was a gift from France as a</a:t>
            </a:r>
          </a:p>
          <a:p>
            <a:pPr marL="0" indent="0">
              <a:buNone/>
            </a:pPr>
            <a:r>
              <a:rPr lang="en-US" dirty="0" smtClean="0"/>
              <a:t> sentimental Birthday present to the American people. </a:t>
            </a:r>
            <a:endParaRPr lang="en-US" dirty="0"/>
          </a:p>
        </p:txBody>
      </p:sp>
      <p:pic>
        <p:nvPicPr>
          <p:cNvPr id="4" name="Picture 3"/>
          <p:cNvPicPr>
            <a:picLocks noChangeAspect="1"/>
          </p:cNvPicPr>
          <p:nvPr/>
        </p:nvPicPr>
        <p:blipFill>
          <a:blip r:embed="rId2"/>
          <a:stretch>
            <a:fillRect/>
          </a:stretch>
        </p:blipFill>
        <p:spPr>
          <a:xfrm>
            <a:off x="9209943" y="2345167"/>
            <a:ext cx="2454763" cy="3118568"/>
          </a:xfrm>
          <a:prstGeom prst="rect">
            <a:avLst/>
          </a:prstGeom>
        </p:spPr>
      </p:pic>
      <p:pic>
        <p:nvPicPr>
          <p:cNvPr id="5" name="Picture 4"/>
          <p:cNvPicPr>
            <a:picLocks noChangeAspect="1"/>
          </p:cNvPicPr>
          <p:nvPr/>
        </p:nvPicPr>
        <p:blipFill>
          <a:blip r:embed="rId3"/>
          <a:stretch>
            <a:fillRect/>
          </a:stretch>
        </p:blipFill>
        <p:spPr>
          <a:xfrm flipV="1">
            <a:off x="6375862" y="3582296"/>
            <a:ext cx="2827658" cy="1883847"/>
          </a:xfrm>
          <a:prstGeom prst="rect">
            <a:avLst/>
          </a:prstGeom>
        </p:spPr>
      </p:pic>
    </p:spTree>
    <p:extLst>
      <p:ext uri="{BB962C8B-B14F-4D97-AF65-F5344CB8AC3E}">
        <p14:creationId xmlns:p14="http://schemas.microsoft.com/office/powerpoint/2010/main" val="3556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945" y="469840"/>
            <a:ext cx="9860460" cy="1251384"/>
          </a:xfrm>
        </p:spPr>
        <p:txBody>
          <a:bodyPr>
            <a:normAutofit/>
          </a:bodyPr>
          <a:lstStyle/>
          <a:p>
            <a:r>
              <a:rPr lang="en-US" sz="4000" dirty="0" smtClean="0"/>
              <a:t>church</a:t>
            </a:r>
            <a:endParaRPr lang="en-US" sz="4000" dirty="0"/>
          </a:p>
        </p:txBody>
      </p:sp>
      <p:sp>
        <p:nvSpPr>
          <p:cNvPr id="3" name="Content Placeholder 2"/>
          <p:cNvSpPr>
            <a:spLocks noGrp="1"/>
          </p:cNvSpPr>
          <p:nvPr>
            <p:ph idx="1"/>
          </p:nvPr>
        </p:nvSpPr>
        <p:spPr>
          <a:xfrm>
            <a:off x="989703" y="2022438"/>
            <a:ext cx="9671125" cy="3851237"/>
          </a:xfrm>
        </p:spPr>
        <p:txBody>
          <a:bodyPr>
            <a:normAutofit/>
          </a:bodyPr>
          <a:lstStyle/>
          <a:p>
            <a:r>
              <a:rPr lang="en-US" sz="2200" dirty="0" smtClean="0"/>
              <a:t>Literal protestants, roots from a brunch of protesters that flourished from 1875-1925, encouraged followers to use the bible as a moral compass rather than the truth. </a:t>
            </a:r>
            <a:endParaRPr lang="en-US" sz="2200" dirty="0" smtClean="0"/>
          </a:p>
          <a:p>
            <a:r>
              <a:rPr lang="en-US" sz="2200" dirty="0" smtClean="0"/>
              <a:t>Roman and catholic churches were gaining </a:t>
            </a:r>
          </a:p>
          <a:p>
            <a:pPr marL="0" indent="0">
              <a:buNone/>
            </a:pPr>
            <a:r>
              <a:rPr lang="en-US" sz="2200" dirty="0" smtClean="0"/>
              <a:t>new members to the immigration in the country. </a:t>
            </a:r>
          </a:p>
          <a:p>
            <a:r>
              <a:rPr lang="en-US" sz="2200" dirty="0" smtClean="0"/>
              <a:t>Charles Darwin- a English naturalist that</a:t>
            </a:r>
          </a:p>
          <a:p>
            <a:pPr marL="0" indent="0">
              <a:buNone/>
            </a:pPr>
            <a:r>
              <a:rPr lang="en-US" sz="2200" dirty="0" smtClean="0"/>
              <a:t> believed in evolution, care of the first to do it</a:t>
            </a:r>
          </a:p>
          <a:p>
            <a:r>
              <a:rPr lang="en-US" sz="2200" dirty="0" smtClean="0"/>
              <a:t>His belief wasn’t supported by many. </a:t>
            </a:r>
            <a:endParaRPr lang="en-US" sz="2200" dirty="0"/>
          </a:p>
        </p:txBody>
      </p:sp>
      <p:pic>
        <p:nvPicPr>
          <p:cNvPr id="4" name="Picture 3"/>
          <p:cNvPicPr>
            <a:picLocks noChangeAspect="1"/>
          </p:cNvPicPr>
          <p:nvPr/>
        </p:nvPicPr>
        <p:blipFill>
          <a:blip r:embed="rId2"/>
          <a:stretch>
            <a:fillRect/>
          </a:stretch>
        </p:blipFill>
        <p:spPr>
          <a:xfrm>
            <a:off x="6907876" y="2752898"/>
            <a:ext cx="3024448" cy="3024448"/>
          </a:xfrm>
          <a:prstGeom prst="rect">
            <a:avLst/>
          </a:prstGeom>
        </p:spPr>
      </p:pic>
    </p:spTree>
    <p:extLst>
      <p:ext uri="{BB962C8B-B14F-4D97-AF65-F5344CB8AC3E}">
        <p14:creationId xmlns:p14="http://schemas.microsoft.com/office/powerpoint/2010/main" val="31935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596" y="964692"/>
            <a:ext cx="8722268" cy="1188720"/>
          </a:xfrm>
        </p:spPr>
        <p:txBody>
          <a:bodyPr/>
          <a:lstStyle/>
          <a:p>
            <a:r>
              <a:rPr lang="en-US" dirty="0" smtClean="0"/>
              <a:t>education</a:t>
            </a:r>
            <a:endParaRPr lang="en-US" dirty="0"/>
          </a:p>
        </p:txBody>
      </p:sp>
      <p:sp>
        <p:nvSpPr>
          <p:cNvPr id="3" name="Content Placeholder 2"/>
          <p:cNvSpPr>
            <a:spLocks noGrp="1"/>
          </p:cNvSpPr>
          <p:nvPr>
            <p:ph idx="1"/>
          </p:nvPr>
        </p:nvSpPr>
        <p:spPr>
          <a:xfrm>
            <a:off x="1039091" y="2153412"/>
            <a:ext cx="9318567" cy="3823439"/>
          </a:xfrm>
        </p:spPr>
        <p:txBody>
          <a:bodyPr/>
          <a:lstStyle/>
          <a:p>
            <a:r>
              <a:rPr lang="en-US" dirty="0" smtClean="0"/>
              <a:t>Schools were made to educate kids in fear of the m growing ignorant. Also it helped with child labor</a:t>
            </a:r>
          </a:p>
          <a:p>
            <a:r>
              <a:rPr lang="en-US" dirty="0" smtClean="0"/>
              <a:t>High school education was needed for every citizen</a:t>
            </a:r>
          </a:p>
          <a:p>
            <a:r>
              <a:rPr lang="en-US" dirty="0" smtClean="0"/>
              <a:t>Textbooks were provided more and more</a:t>
            </a:r>
          </a:p>
          <a:p>
            <a:r>
              <a:rPr lang="en-US" dirty="0" smtClean="0"/>
              <a:t>Schools were doubled after the Civil War and in 1910, 300 schools were established in the US. </a:t>
            </a:r>
          </a:p>
          <a:p>
            <a:r>
              <a:rPr lang="en-US" dirty="0" smtClean="0"/>
              <a:t>African American suffered education severely. As though they had people who taught them one thing or another. Such as Brooker T. </a:t>
            </a:r>
            <a:r>
              <a:rPr lang="en-US" dirty="0"/>
              <a:t> </a:t>
            </a:r>
            <a:r>
              <a:rPr lang="en-US" dirty="0" smtClean="0"/>
              <a:t>Washington and George Washing </a:t>
            </a:r>
            <a:r>
              <a:rPr lang="en-US" dirty="0" err="1" smtClean="0"/>
              <a:t>Cavar</a:t>
            </a:r>
            <a:r>
              <a:rPr lang="en-US" dirty="0" smtClean="0"/>
              <a:t>. </a:t>
            </a:r>
          </a:p>
          <a:p>
            <a:r>
              <a:rPr lang="en-US" dirty="0" smtClean="0"/>
              <a:t>Colleges and Universities were starting to change as well.  Many colleges in the Midwest, started to close the gender gap in schools. </a:t>
            </a:r>
            <a:r>
              <a:rPr lang="en-US" dirty="0"/>
              <a:t> </a:t>
            </a:r>
            <a:r>
              <a:rPr lang="en-US" dirty="0" smtClean="0"/>
              <a:t>As well as black institutions, and black colleges. </a:t>
            </a:r>
          </a:p>
          <a:p>
            <a:endParaRPr lang="en-US" dirty="0" smtClean="0"/>
          </a:p>
        </p:txBody>
      </p:sp>
    </p:spTree>
    <p:extLst>
      <p:ext uri="{BB962C8B-B14F-4D97-AF65-F5344CB8AC3E}">
        <p14:creationId xmlns:p14="http://schemas.microsoft.com/office/powerpoint/2010/main" val="155972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905" y="448888"/>
            <a:ext cx="9268691" cy="931026"/>
          </a:xfrm>
        </p:spPr>
        <p:txBody>
          <a:bodyPr/>
          <a:lstStyle/>
          <a:p>
            <a:r>
              <a:rPr lang="en-US" dirty="0" err="1" smtClean="0"/>
              <a:t>COntinued</a:t>
            </a:r>
            <a:endParaRPr lang="en-US" dirty="0"/>
          </a:p>
        </p:txBody>
      </p:sp>
      <p:sp>
        <p:nvSpPr>
          <p:cNvPr id="3" name="Content Placeholder 2"/>
          <p:cNvSpPr>
            <a:spLocks noGrp="1"/>
          </p:cNvSpPr>
          <p:nvPr>
            <p:ph idx="1"/>
          </p:nvPr>
        </p:nvSpPr>
        <p:spPr>
          <a:xfrm>
            <a:off x="997527" y="1828800"/>
            <a:ext cx="9385069" cy="4114800"/>
          </a:xfrm>
        </p:spPr>
        <p:txBody>
          <a:bodyPr/>
          <a:lstStyle/>
          <a:p>
            <a:r>
              <a:rPr lang="en-US" dirty="0" smtClean="0"/>
              <a:t>Morril Act of 1862: Enlighted law that provided a generous grant to colleges to fund for establish of agricultural experiment. </a:t>
            </a:r>
          </a:p>
          <a:p>
            <a:r>
              <a:rPr lang="en-US" dirty="0" smtClean="0"/>
              <a:t>New industrialization brought demand for “Practical” courses. </a:t>
            </a:r>
          </a:p>
          <a:p>
            <a:r>
              <a:rPr lang="en-US" dirty="0" smtClean="0"/>
              <a:t>Books would amuse people of all ages. Book were popular and gave people ideas. Such as the newspaper to inform and magazines for good reading. </a:t>
            </a:r>
            <a:endParaRPr lang="en-US" dirty="0"/>
          </a:p>
          <a:p>
            <a:r>
              <a:rPr lang="en-US" dirty="0" smtClean="0"/>
              <a:t>Although there were many authors, people still shunned black authors. </a:t>
            </a:r>
          </a:p>
          <a:p>
            <a:r>
              <a:rPr lang="en-US" dirty="0" smtClean="0"/>
              <a:t>Woman authors were also a new thing as they used their power to show woman liberations. </a:t>
            </a:r>
            <a:endParaRPr lang="en-US" dirty="0"/>
          </a:p>
        </p:txBody>
      </p:sp>
      <p:pic>
        <p:nvPicPr>
          <p:cNvPr id="4" name="Picture 3"/>
          <p:cNvPicPr>
            <a:picLocks noChangeAspect="1"/>
          </p:cNvPicPr>
          <p:nvPr/>
        </p:nvPicPr>
        <p:blipFill>
          <a:blip r:embed="rId2"/>
          <a:stretch>
            <a:fillRect/>
          </a:stretch>
        </p:blipFill>
        <p:spPr>
          <a:xfrm>
            <a:off x="1311592" y="4319760"/>
            <a:ext cx="2852426" cy="1898160"/>
          </a:xfrm>
          <a:prstGeom prst="rect">
            <a:avLst/>
          </a:prstGeom>
        </p:spPr>
      </p:pic>
      <p:pic>
        <p:nvPicPr>
          <p:cNvPr id="5" name="Picture 4"/>
          <p:cNvPicPr>
            <a:picLocks noChangeAspect="1"/>
          </p:cNvPicPr>
          <p:nvPr/>
        </p:nvPicPr>
        <p:blipFill>
          <a:blip r:embed="rId3"/>
          <a:stretch>
            <a:fillRect/>
          </a:stretch>
        </p:blipFill>
        <p:spPr>
          <a:xfrm>
            <a:off x="5827221" y="4319760"/>
            <a:ext cx="3290453" cy="2193635"/>
          </a:xfrm>
          <a:prstGeom prst="rect">
            <a:avLst/>
          </a:prstGeom>
        </p:spPr>
      </p:pic>
    </p:spTree>
    <p:extLst>
      <p:ext uri="{BB962C8B-B14F-4D97-AF65-F5344CB8AC3E}">
        <p14:creationId xmlns:p14="http://schemas.microsoft.com/office/powerpoint/2010/main" val="2812292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1" y="465514"/>
            <a:ext cx="10291156" cy="1305098"/>
          </a:xfrm>
        </p:spPr>
        <p:txBody>
          <a:bodyPr/>
          <a:lstStyle/>
          <a:p>
            <a:r>
              <a:rPr lang="en-US" dirty="0" smtClean="0"/>
              <a:t>Families </a:t>
            </a:r>
            <a:endParaRPr lang="en-US" dirty="0"/>
          </a:p>
        </p:txBody>
      </p:sp>
      <p:sp>
        <p:nvSpPr>
          <p:cNvPr id="3" name="Content Placeholder 2"/>
          <p:cNvSpPr>
            <a:spLocks noGrp="1"/>
          </p:cNvSpPr>
          <p:nvPr>
            <p:ph idx="1"/>
          </p:nvPr>
        </p:nvSpPr>
        <p:spPr>
          <a:xfrm>
            <a:off x="947651" y="2152997"/>
            <a:ext cx="10291156" cy="3707476"/>
          </a:xfrm>
        </p:spPr>
        <p:txBody>
          <a:bodyPr>
            <a:normAutofit/>
          </a:bodyPr>
          <a:lstStyle/>
          <a:p>
            <a:r>
              <a:rPr lang="en-US" sz="2000" dirty="0" smtClean="0"/>
              <a:t>Families in the city were cracked from strain and were affected the most. </a:t>
            </a:r>
          </a:p>
          <a:p>
            <a:r>
              <a:rPr lang="en-US" sz="2000" dirty="0" smtClean="0"/>
              <a:t>They would call this the “The Urban era of Divorce”. At this point many families were being broken a part. Divorce was becoming more and more common. </a:t>
            </a:r>
          </a:p>
          <a:p>
            <a:r>
              <a:rPr lang="en-US" sz="2000" dirty="0"/>
              <a:t>S</a:t>
            </a:r>
            <a:r>
              <a:rPr lang="en-US" sz="2000" dirty="0" smtClean="0"/>
              <a:t>urprising birth rates were decreasing, as parents would only use their kids as a way of work or for spending too much money. </a:t>
            </a:r>
          </a:p>
          <a:p>
            <a:r>
              <a:rPr lang="en-US" sz="2000" dirty="0" smtClean="0"/>
              <a:t>National American women suffrage: Convention taking place in 1848 which helped organize </a:t>
            </a:r>
            <a:r>
              <a:rPr lang="en-US" sz="2000" dirty="0" err="1" smtClean="0"/>
              <a:t>owmen</a:t>
            </a:r>
            <a:r>
              <a:rPr lang="en-US" sz="2000" dirty="0" smtClean="0"/>
              <a:t> rights. </a:t>
            </a:r>
          </a:p>
          <a:p>
            <a:r>
              <a:rPr lang="en-US" sz="2000" dirty="0" smtClean="0"/>
              <a:t>This soon led to the national Association of colored women in 1836.</a:t>
            </a:r>
          </a:p>
          <a:p>
            <a:r>
              <a:rPr lang="en-US" sz="2000" dirty="0" smtClean="0"/>
              <a:t>Prohibiting alcohol and promoting reform </a:t>
            </a:r>
          </a:p>
        </p:txBody>
      </p:sp>
    </p:spTree>
    <p:extLst>
      <p:ext uri="{BB962C8B-B14F-4D97-AF65-F5344CB8AC3E}">
        <p14:creationId xmlns:p14="http://schemas.microsoft.com/office/powerpoint/2010/main" val="370930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475" y="964692"/>
            <a:ext cx="8927869" cy="1188720"/>
          </a:xfrm>
        </p:spPr>
        <p:txBody>
          <a:bodyPr/>
          <a:lstStyle/>
          <a:p>
            <a:r>
              <a:rPr lang="en-US" dirty="0" smtClean="0"/>
              <a:t>Parties</a:t>
            </a:r>
            <a:endParaRPr lang="en-US" dirty="0"/>
          </a:p>
        </p:txBody>
      </p:sp>
      <p:sp>
        <p:nvSpPr>
          <p:cNvPr id="3" name="Content Placeholder 2"/>
          <p:cNvSpPr>
            <a:spLocks noGrp="1"/>
          </p:cNvSpPr>
          <p:nvPr>
            <p:ph idx="1"/>
          </p:nvPr>
        </p:nvSpPr>
        <p:spPr>
          <a:xfrm>
            <a:off x="1504603" y="2638044"/>
            <a:ext cx="8927869" cy="3101983"/>
          </a:xfrm>
        </p:spPr>
        <p:txBody>
          <a:bodyPr/>
          <a:lstStyle/>
          <a:p>
            <a:r>
              <a:rPr lang="en-US" dirty="0" smtClean="0"/>
              <a:t>The national prohibition part, organized in 1869, polled a sprinkling amount of vote s in some of the ensuring presidential elections.</a:t>
            </a:r>
          </a:p>
          <a:p>
            <a:r>
              <a:rPr lang="en-US" dirty="0" smtClean="0"/>
              <a:t>Militant women entered the alcoholic arena, notably the women’s Christian. Temperance union was organized in 1874. </a:t>
            </a:r>
          </a:p>
          <a:p>
            <a:r>
              <a:rPr lang="en-US" dirty="0" smtClean="0"/>
              <a:t>Symbol of purity</a:t>
            </a:r>
          </a:p>
          <a:p>
            <a:r>
              <a:rPr lang="en-US" dirty="0" smtClean="0"/>
              <a:t>Leading spirit</a:t>
            </a:r>
          </a:p>
          <a:p>
            <a:r>
              <a:rPr lang="en-US" dirty="0" smtClean="0"/>
              <a:t>Lead by the sanity Frances E. Willard. </a:t>
            </a:r>
            <a:endParaRPr lang="en-US" dirty="0"/>
          </a:p>
        </p:txBody>
      </p:sp>
    </p:spTree>
    <p:extLst>
      <p:ext uri="{BB962C8B-B14F-4D97-AF65-F5344CB8AC3E}">
        <p14:creationId xmlns:p14="http://schemas.microsoft.com/office/powerpoint/2010/main" val="324143356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TM10001115[[fn=Parcel]]</Template>
  <TotalTime>158</TotalTime>
  <Words>1018</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Gill Sans MT</vt:lpstr>
      <vt:lpstr>Wingdings</vt:lpstr>
      <vt:lpstr>Parcel</vt:lpstr>
      <vt:lpstr>Chapter 25 America moves to the city</vt:lpstr>
      <vt:lpstr>America moves to the city</vt:lpstr>
      <vt:lpstr>Continued…</vt:lpstr>
      <vt:lpstr>Immigration</vt:lpstr>
      <vt:lpstr>church</vt:lpstr>
      <vt:lpstr>education</vt:lpstr>
      <vt:lpstr>COntinued</vt:lpstr>
      <vt:lpstr>Families </vt:lpstr>
      <vt:lpstr>Parties</vt:lpstr>
      <vt:lpstr>Artistic Triumphs </vt:lpstr>
      <vt:lpstr>The business of amusement </vt:lpstr>
    </vt:vector>
  </TitlesOfParts>
  <Company>GMCS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dc:title>
  <dc:creator>Kaitlyn Yazzie</dc:creator>
  <cp:lastModifiedBy>Kaitlyn Yazzie</cp:lastModifiedBy>
  <cp:revision>17</cp:revision>
  <dcterms:created xsi:type="dcterms:W3CDTF">2019-02-27T22:49:02Z</dcterms:created>
  <dcterms:modified xsi:type="dcterms:W3CDTF">2019-03-04T16:52:20Z</dcterms:modified>
</cp:coreProperties>
</file>