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3" r:id="rId3"/>
    <p:sldId id="264" r:id="rId4"/>
    <p:sldId id="265" r:id="rId5"/>
    <p:sldId id="258" r:id="rId6"/>
    <p:sldId id="259" r:id="rId7"/>
    <p:sldId id="260" r:id="rId8"/>
    <p:sldId id="266" r:id="rId9"/>
    <p:sldId id="267" r:id="rId10"/>
    <p:sldId id="268" r:id="rId11"/>
    <p:sldId id="269" r:id="rId12"/>
    <p:sldId id="270" r:id="rId13"/>
    <p:sldId id="271" r:id="rId14"/>
    <p:sldId id="272" r:id="rId15"/>
    <p:sldId id="273" r:id="rId16"/>
    <p:sldId id="274" r:id="rId17"/>
    <p:sldId id="262" r:id="rId18"/>
    <p:sldId id="276" r:id="rId19"/>
    <p:sldId id="275" r:id="rId20"/>
    <p:sldId id="277" r:id="rId21"/>
    <p:sldId id="278" r:id="rId22"/>
    <p:sldId id="279" r:id="rId23"/>
    <p:sldId id="280" r:id="rId24"/>
    <p:sldId id="281" r:id="rId25"/>
    <p:sldId id="283" r:id="rId26"/>
    <p:sldId id="284" r:id="rId27"/>
    <p:sldId id="285" r:id="rId28"/>
    <p:sldId id="282" r:id="rId29"/>
    <p:sldId id="286" r:id="rId30"/>
    <p:sldId id="28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61C3CE-AC3A-4021-9851-21AB8EF1A5AB}" type="datetimeFigureOut">
              <a:rPr lang="en-US" smtClean="0"/>
              <a:t>6/4/2019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DF1DBD-094E-4934-9EA5-C4A6AA0F2184}" type="slidenum">
              <a:rPr lang="en-US" smtClean="0"/>
              <a:t>‹#›</a:t>
            </a:fld>
            <a:endParaRPr lang="en-US"/>
          </a:p>
        </p:txBody>
      </p:sp>
    </p:spTree>
    <p:extLst>
      <p:ext uri="{BB962C8B-B14F-4D97-AF65-F5344CB8AC3E}">
        <p14:creationId xmlns:p14="http://schemas.microsoft.com/office/powerpoint/2010/main" val="347331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a:t>
            </a:r>
            <a:r>
              <a:rPr lang="en-US" baseline="0" dirty="0"/>
              <a:t> of the federal government here as a parent or sibling helping a younger child. The federal government began to get involved so things could get done faster, or because the states needed help with things. Because they are working together more frequently, this creates the shift toward cooperative federalism.</a:t>
            </a:r>
            <a:endParaRPr lang="en-US" dirty="0"/>
          </a:p>
        </p:txBody>
      </p:sp>
      <p:sp>
        <p:nvSpPr>
          <p:cNvPr id="4" name="Slide Number Placeholder 3"/>
          <p:cNvSpPr>
            <a:spLocks noGrp="1"/>
          </p:cNvSpPr>
          <p:nvPr>
            <p:ph type="sldNum" sz="quarter" idx="10"/>
          </p:nvPr>
        </p:nvSpPr>
        <p:spPr/>
        <p:txBody>
          <a:bodyPr/>
          <a:lstStyle/>
          <a:p>
            <a:fld id="{89599FCD-50DD-432B-BEFC-6604631BEB3A}" type="slidenum">
              <a:rPr lang="en-US" smtClean="0"/>
              <a:t>22</a:t>
            </a:fld>
            <a:endParaRPr lang="en-US"/>
          </a:p>
        </p:txBody>
      </p:sp>
    </p:spTree>
    <p:extLst>
      <p:ext uri="{BB962C8B-B14F-4D97-AF65-F5344CB8AC3E}">
        <p14:creationId xmlns:p14="http://schemas.microsoft.com/office/powerpoint/2010/main" val="1283831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DCC6-8ABA-4731-9D08-5D40CC7D1F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3D18A8-45D8-4514-A13A-3C41699877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C37818-6525-436D-9BCB-FFBF5C7C0222}"/>
              </a:ext>
            </a:extLst>
          </p:cNvPr>
          <p:cNvSpPr>
            <a:spLocks noGrp="1"/>
          </p:cNvSpPr>
          <p:nvPr>
            <p:ph type="dt" sz="half" idx="10"/>
          </p:nvPr>
        </p:nvSpPr>
        <p:spPr/>
        <p:txBody>
          <a:bodyPr/>
          <a:lstStyle/>
          <a:p>
            <a:fld id="{9CB14D68-2251-4F4F-84B0-C208887FBB96}" type="datetimeFigureOut">
              <a:rPr lang="en-US" smtClean="0"/>
              <a:t>6/4/2019</a:t>
            </a:fld>
            <a:endParaRPr lang="en-US"/>
          </a:p>
        </p:txBody>
      </p:sp>
      <p:sp>
        <p:nvSpPr>
          <p:cNvPr id="5" name="Footer Placeholder 4">
            <a:extLst>
              <a:ext uri="{FF2B5EF4-FFF2-40B4-BE49-F238E27FC236}">
                <a16:creationId xmlns:a16="http://schemas.microsoft.com/office/drawing/2014/main" id="{1D8EB169-76A2-4DD4-8693-C5B51E06F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15DFD9-08AF-4065-971A-362901C18943}"/>
              </a:ext>
            </a:extLst>
          </p:cNvPr>
          <p:cNvSpPr>
            <a:spLocks noGrp="1"/>
          </p:cNvSpPr>
          <p:nvPr>
            <p:ph type="sldNum" sz="quarter" idx="12"/>
          </p:nvPr>
        </p:nvSpPr>
        <p:spPr/>
        <p:txBody>
          <a:bodyPr/>
          <a:lstStyle/>
          <a:p>
            <a:fld id="{D9CF2F4F-915F-4732-B762-1E0D502EC5C4}" type="slidenum">
              <a:rPr lang="en-US" smtClean="0"/>
              <a:t>‹#›</a:t>
            </a:fld>
            <a:endParaRPr lang="en-US"/>
          </a:p>
        </p:txBody>
      </p:sp>
    </p:spTree>
    <p:extLst>
      <p:ext uri="{BB962C8B-B14F-4D97-AF65-F5344CB8AC3E}">
        <p14:creationId xmlns:p14="http://schemas.microsoft.com/office/powerpoint/2010/main" val="784965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E195F-175B-46AC-9EE3-CC26EDF391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4DA6AD-3EA0-4784-9A43-E1B333122B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1CD39F-6845-4D40-8AFF-8742720F9955}"/>
              </a:ext>
            </a:extLst>
          </p:cNvPr>
          <p:cNvSpPr>
            <a:spLocks noGrp="1"/>
          </p:cNvSpPr>
          <p:nvPr>
            <p:ph type="dt" sz="half" idx="10"/>
          </p:nvPr>
        </p:nvSpPr>
        <p:spPr/>
        <p:txBody>
          <a:bodyPr/>
          <a:lstStyle/>
          <a:p>
            <a:fld id="{9CB14D68-2251-4F4F-84B0-C208887FBB96}" type="datetimeFigureOut">
              <a:rPr lang="en-US" smtClean="0"/>
              <a:t>6/4/2019</a:t>
            </a:fld>
            <a:endParaRPr lang="en-US"/>
          </a:p>
        </p:txBody>
      </p:sp>
      <p:sp>
        <p:nvSpPr>
          <p:cNvPr id="5" name="Footer Placeholder 4">
            <a:extLst>
              <a:ext uri="{FF2B5EF4-FFF2-40B4-BE49-F238E27FC236}">
                <a16:creationId xmlns:a16="http://schemas.microsoft.com/office/drawing/2014/main" id="{E5460B37-239F-4FFD-9DCA-E86399D8BF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2C54A5-166B-4071-9226-25DB6EEA5750}"/>
              </a:ext>
            </a:extLst>
          </p:cNvPr>
          <p:cNvSpPr>
            <a:spLocks noGrp="1"/>
          </p:cNvSpPr>
          <p:nvPr>
            <p:ph type="sldNum" sz="quarter" idx="12"/>
          </p:nvPr>
        </p:nvSpPr>
        <p:spPr/>
        <p:txBody>
          <a:bodyPr/>
          <a:lstStyle/>
          <a:p>
            <a:fld id="{D9CF2F4F-915F-4732-B762-1E0D502EC5C4}" type="slidenum">
              <a:rPr lang="en-US" smtClean="0"/>
              <a:t>‹#›</a:t>
            </a:fld>
            <a:endParaRPr lang="en-US"/>
          </a:p>
        </p:txBody>
      </p:sp>
    </p:spTree>
    <p:extLst>
      <p:ext uri="{BB962C8B-B14F-4D97-AF65-F5344CB8AC3E}">
        <p14:creationId xmlns:p14="http://schemas.microsoft.com/office/powerpoint/2010/main" val="3223263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A93016-EAA3-4976-A501-7B87ABAF0E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943D68-A59A-4054-91D4-FD012B40EC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B8B56-DA6F-4EC6-AD89-8180CBC113F4}"/>
              </a:ext>
            </a:extLst>
          </p:cNvPr>
          <p:cNvSpPr>
            <a:spLocks noGrp="1"/>
          </p:cNvSpPr>
          <p:nvPr>
            <p:ph type="dt" sz="half" idx="10"/>
          </p:nvPr>
        </p:nvSpPr>
        <p:spPr/>
        <p:txBody>
          <a:bodyPr/>
          <a:lstStyle/>
          <a:p>
            <a:fld id="{9CB14D68-2251-4F4F-84B0-C208887FBB96}" type="datetimeFigureOut">
              <a:rPr lang="en-US" smtClean="0"/>
              <a:t>6/4/2019</a:t>
            </a:fld>
            <a:endParaRPr lang="en-US"/>
          </a:p>
        </p:txBody>
      </p:sp>
      <p:sp>
        <p:nvSpPr>
          <p:cNvPr id="5" name="Footer Placeholder 4">
            <a:extLst>
              <a:ext uri="{FF2B5EF4-FFF2-40B4-BE49-F238E27FC236}">
                <a16:creationId xmlns:a16="http://schemas.microsoft.com/office/drawing/2014/main" id="{02A81556-5533-41F6-AD91-6AB145950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51EFA-636C-419F-AA7B-6197D428FB05}"/>
              </a:ext>
            </a:extLst>
          </p:cNvPr>
          <p:cNvSpPr>
            <a:spLocks noGrp="1"/>
          </p:cNvSpPr>
          <p:nvPr>
            <p:ph type="sldNum" sz="quarter" idx="12"/>
          </p:nvPr>
        </p:nvSpPr>
        <p:spPr/>
        <p:txBody>
          <a:bodyPr/>
          <a:lstStyle/>
          <a:p>
            <a:fld id="{D9CF2F4F-915F-4732-B762-1E0D502EC5C4}" type="slidenum">
              <a:rPr lang="en-US" smtClean="0"/>
              <a:t>‹#›</a:t>
            </a:fld>
            <a:endParaRPr lang="en-US"/>
          </a:p>
        </p:txBody>
      </p:sp>
    </p:spTree>
    <p:extLst>
      <p:ext uri="{BB962C8B-B14F-4D97-AF65-F5344CB8AC3E}">
        <p14:creationId xmlns:p14="http://schemas.microsoft.com/office/powerpoint/2010/main" val="307076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3E1F3-79D6-4726-BE7B-33F18C2C3D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8BA91B-B5C5-4BD3-BCF8-E8A6118EC7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4EB02-F734-482A-9C39-C245933553C2}"/>
              </a:ext>
            </a:extLst>
          </p:cNvPr>
          <p:cNvSpPr>
            <a:spLocks noGrp="1"/>
          </p:cNvSpPr>
          <p:nvPr>
            <p:ph type="dt" sz="half" idx="10"/>
          </p:nvPr>
        </p:nvSpPr>
        <p:spPr/>
        <p:txBody>
          <a:bodyPr/>
          <a:lstStyle/>
          <a:p>
            <a:fld id="{9CB14D68-2251-4F4F-84B0-C208887FBB96}" type="datetimeFigureOut">
              <a:rPr lang="en-US" smtClean="0"/>
              <a:t>6/4/2019</a:t>
            </a:fld>
            <a:endParaRPr lang="en-US"/>
          </a:p>
        </p:txBody>
      </p:sp>
      <p:sp>
        <p:nvSpPr>
          <p:cNvPr id="5" name="Footer Placeholder 4">
            <a:extLst>
              <a:ext uri="{FF2B5EF4-FFF2-40B4-BE49-F238E27FC236}">
                <a16:creationId xmlns:a16="http://schemas.microsoft.com/office/drawing/2014/main" id="{0E9839A9-CB78-43E6-8472-7122456C38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BE7FF9-B4DB-472E-A554-7FEEED0A7555}"/>
              </a:ext>
            </a:extLst>
          </p:cNvPr>
          <p:cNvSpPr>
            <a:spLocks noGrp="1"/>
          </p:cNvSpPr>
          <p:nvPr>
            <p:ph type="sldNum" sz="quarter" idx="12"/>
          </p:nvPr>
        </p:nvSpPr>
        <p:spPr/>
        <p:txBody>
          <a:bodyPr/>
          <a:lstStyle/>
          <a:p>
            <a:fld id="{D9CF2F4F-915F-4732-B762-1E0D502EC5C4}" type="slidenum">
              <a:rPr lang="en-US" smtClean="0"/>
              <a:t>‹#›</a:t>
            </a:fld>
            <a:endParaRPr lang="en-US"/>
          </a:p>
        </p:txBody>
      </p:sp>
    </p:spTree>
    <p:extLst>
      <p:ext uri="{BB962C8B-B14F-4D97-AF65-F5344CB8AC3E}">
        <p14:creationId xmlns:p14="http://schemas.microsoft.com/office/powerpoint/2010/main" val="382065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2374A-6D58-4E21-AD7F-6ADA806049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72C651-5CEE-46FD-A0E1-AA11B67DAE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B3DC39-C0E9-4518-B111-BC19214CE1EC}"/>
              </a:ext>
            </a:extLst>
          </p:cNvPr>
          <p:cNvSpPr>
            <a:spLocks noGrp="1"/>
          </p:cNvSpPr>
          <p:nvPr>
            <p:ph type="dt" sz="half" idx="10"/>
          </p:nvPr>
        </p:nvSpPr>
        <p:spPr/>
        <p:txBody>
          <a:bodyPr/>
          <a:lstStyle/>
          <a:p>
            <a:fld id="{9CB14D68-2251-4F4F-84B0-C208887FBB96}" type="datetimeFigureOut">
              <a:rPr lang="en-US" smtClean="0"/>
              <a:t>6/4/2019</a:t>
            </a:fld>
            <a:endParaRPr lang="en-US"/>
          </a:p>
        </p:txBody>
      </p:sp>
      <p:sp>
        <p:nvSpPr>
          <p:cNvPr id="5" name="Footer Placeholder 4">
            <a:extLst>
              <a:ext uri="{FF2B5EF4-FFF2-40B4-BE49-F238E27FC236}">
                <a16:creationId xmlns:a16="http://schemas.microsoft.com/office/drawing/2014/main" id="{A79F0441-9C25-424C-9A9A-EE158AC19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D79675-7172-40A7-9B17-BA2F656A8624}"/>
              </a:ext>
            </a:extLst>
          </p:cNvPr>
          <p:cNvSpPr>
            <a:spLocks noGrp="1"/>
          </p:cNvSpPr>
          <p:nvPr>
            <p:ph type="sldNum" sz="quarter" idx="12"/>
          </p:nvPr>
        </p:nvSpPr>
        <p:spPr/>
        <p:txBody>
          <a:bodyPr/>
          <a:lstStyle/>
          <a:p>
            <a:fld id="{D9CF2F4F-915F-4732-B762-1E0D502EC5C4}" type="slidenum">
              <a:rPr lang="en-US" smtClean="0"/>
              <a:t>‹#›</a:t>
            </a:fld>
            <a:endParaRPr lang="en-US"/>
          </a:p>
        </p:txBody>
      </p:sp>
    </p:spTree>
    <p:extLst>
      <p:ext uri="{BB962C8B-B14F-4D97-AF65-F5344CB8AC3E}">
        <p14:creationId xmlns:p14="http://schemas.microsoft.com/office/powerpoint/2010/main" val="341399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90410-C950-4335-AEBD-24D4C61E33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B8AC9C-B229-402F-9BCB-2A127E5F2A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EC4088-8A6A-4B16-B2C3-2157FA5BBC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5DA9B5-51CE-4248-B05D-C69E42C34CB0}"/>
              </a:ext>
            </a:extLst>
          </p:cNvPr>
          <p:cNvSpPr>
            <a:spLocks noGrp="1"/>
          </p:cNvSpPr>
          <p:nvPr>
            <p:ph type="dt" sz="half" idx="10"/>
          </p:nvPr>
        </p:nvSpPr>
        <p:spPr/>
        <p:txBody>
          <a:bodyPr/>
          <a:lstStyle/>
          <a:p>
            <a:fld id="{9CB14D68-2251-4F4F-84B0-C208887FBB96}" type="datetimeFigureOut">
              <a:rPr lang="en-US" smtClean="0"/>
              <a:t>6/4/2019</a:t>
            </a:fld>
            <a:endParaRPr lang="en-US"/>
          </a:p>
        </p:txBody>
      </p:sp>
      <p:sp>
        <p:nvSpPr>
          <p:cNvPr id="6" name="Footer Placeholder 5">
            <a:extLst>
              <a:ext uri="{FF2B5EF4-FFF2-40B4-BE49-F238E27FC236}">
                <a16:creationId xmlns:a16="http://schemas.microsoft.com/office/drawing/2014/main" id="{BF74C3BB-64CB-491D-AC2E-E1E38A393D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56F09C-17CE-4C3F-97BE-8DC6E9676B75}"/>
              </a:ext>
            </a:extLst>
          </p:cNvPr>
          <p:cNvSpPr>
            <a:spLocks noGrp="1"/>
          </p:cNvSpPr>
          <p:nvPr>
            <p:ph type="sldNum" sz="quarter" idx="12"/>
          </p:nvPr>
        </p:nvSpPr>
        <p:spPr/>
        <p:txBody>
          <a:bodyPr/>
          <a:lstStyle/>
          <a:p>
            <a:fld id="{D9CF2F4F-915F-4732-B762-1E0D502EC5C4}" type="slidenum">
              <a:rPr lang="en-US" smtClean="0"/>
              <a:t>‹#›</a:t>
            </a:fld>
            <a:endParaRPr lang="en-US"/>
          </a:p>
        </p:txBody>
      </p:sp>
    </p:spTree>
    <p:extLst>
      <p:ext uri="{BB962C8B-B14F-4D97-AF65-F5344CB8AC3E}">
        <p14:creationId xmlns:p14="http://schemas.microsoft.com/office/powerpoint/2010/main" val="4110658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6D8CF-D775-4C9F-BEAB-E8F9F6FF86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601638-5DD4-48D7-89B8-151290C394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1DE600-C2C5-497E-9788-734CED9DFA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31EF58-8DDC-4C7D-8875-EFAB21A21B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D68EAF-233A-4030-8F76-3DDFD936CC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DE123F-61B3-43D7-B3C6-CBEFA2349405}"/>
              </a:ext>
            </a:extLst>
          </p:cNvPr>
          <p:cNvSpPr>
            <a:spLocks noGrp="1"/>
          </p:cNvSpPr>
          <p:nvPr>
            <p:ph type="dt" sz="half" idx="10"/>
          </p:nvPr>
        </p:nvSpPr>
        <p:spPr/>
        <p:txBody>
          <a:bodyPr/>
          <a:lstStyle/>
          <a:p>
            <a:fld id="{9CB14D68-2251-4F4F-84B0-C208887FBB96}" type="datetimeFigureOut">
              <a:rPr lang="en-US" smtClean="0"/>
              <a:t>6/4/2019</a:t>
            </a:fld>
            <a:endParaRPr lang="en-US"/>
          </a:p>
        </p:txBody>
      </p:sp>
      <p:sp>
        <p:nvSpPr>
          <p:cNvPr id="8" name="Footer Placeholder 7">
            <a:extLst>
              <a:ext uri="{FF2B5EF4-FFF2-40B4-BE49-F238E27FC236}">
                <a16:creationId xmlns:a16="http://schemas.microsoft.com/office/drawing/2014/main" id="{45C89637-BD06-4B6F-9AA1-DB15F5CABB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43099F-F143-4DD4-B842-CCC93CCB8A6B}"/>
              </a:ext>
            </a:extLst>
          </p:cNvPr>
          <p:cNvSpPr>
            <a:spLocks noGrp="1"/>
          </p:cNvSpPr>
          <p:nvPr>
            <p:ph type="sldNum" sz="quarter" idx="12"/>
          </p:nvPr>
        </p:nvSpPr>
        <p:spPr/>
        <p:txBody>
          <a:bodyPr/>
          <a:lstStyle/>
          <a:p>
            <a:fld id="{D9CF2F4F-915F-4732-B762-1E0D502EC5C4}" type="slidenum">
              <a:rPr lang="en-US" smtClean="0"/>
              <a:t>‹#›</a:t>
            </a:fld>
            <a:endParaRPr lang="en-US"/>
          </a:p>
        </p:txBody>
      </p:sp>
    </p:spTree>
    <p:extLst>
      <p:ext uri="{BB962C8B-B14F-4D97-AF65-F5344CB8AC3E}">
        <p14:creationId xmlns:p14="http://schemas.microsoft.com/office/powerpoint/2010/main" val="2161967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8929C-A821-4DC7-A611-ADACE9CE90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381A1B-182B-494C-9A6A-D12D6BBBBC1D}"/>
              </a:ext>
            </a:extLst>
          </p:cNvPr>
          <p:cNvSpPr>
            <a:spLocks noGrp="1"/>
          </p:cNvSpPr>
          <p:nvPr>
            <p:ph type="dt" sz="half" idx="10"/>
          </p:nvPr>
        </p:nvSpPr>
        <p:spPr/>
        <p:txBody>
          <a:bodyPr/>
          <a:lstStyle/>
          <a:p>
            <a:fld id="{9CB14D68-2251-4F4F-84B0-C208887FBB96}" type="datetimeFigureOut">
              <a:rPr lang="en-US" smtClean="0"/>
              <a:t>6/4/2019</a:t>
            </a:fld>
            <a:endParaRPr lang="en-US"/>
          </a:p>
        </p:txBody>
      </p:sp>
      <p:sp>
        <p:nvSpPr>
          <p:cNvPr id="4" name="Footer Placeholder 3">
            <a:extLst>
              <a:ext uri="{FF2B5EF4-FFF2-40B4-BE49-F238E27FC236}">
                <a16:creationId xmlns:a16="http://schemas.microsoft.com/office/drawing/2014/main" id="{E2F2009D-B2F2-49A7-8754-4047B23E9E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4583E5-A72A-4825-886B-223237D55C08}"/>
              </a:ext>
            </a:extLst>
          </p:cNvPr>
          <p:cNvSpPr>
            <a:spLocks noGrp="1"/>
          </p:cNvSpPr>
          <p:nvPr>
            <p:ph type="sldNum" sz="quarter" idx="12"/>
          </p:nvPr>
        </p:nvSpPr>
        <p:spPr/>
        <p:txBody>
          <a:bodyPr/>
          <a:lstStyle/>
          <a:p>
            <a:fld id="{D9CF2F4F-915F-4732-B762-1E0D502EC5C4}" type="slidenum">
              <a:rPr lang="en-US" smtClean="0"/>
              <a:t>‹#›</a:t>
            </a:fld>
            <a:endParaRPr lang="en-US"/>
          </a:p>
        </p:txBody>
      </p:sp>
    </p:spTree>
    <p:extLst>
      <p:ext uri="{BB962C8B-B14F-4D97-AF65-F5344CB8AC3E}">
        <p14:creationId xmlns:p14="http://schemas.microsoft.com/office/powerpoint/2010/main" val="2400475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5B0634-FC87-4ABE-9084-441C1A87CB03}"/>
              </a:ext>
            </a:extLst>
          </p:cNvPr>
          <p:cNvSpPr>
            <a:spLocks noGrp="1"/>
          </p:cNvSpPr>
          <p:nvPr>
            <p:ph type="dt" sz="half" idx="10"/>
          </p:nvPr>
        </p:nvSpPr>
        <p:spPr/>
        <p:txBody>
          <a:bodyPr/>
          <a:lstStyle/>
          <a:p>
            <a:fld id="{9CB14D68-2251-4F4F-84B0-C208887FBB96}" type="datetimeFigureOut">
              <a:rPr lang="en-US" smtClean="0"/>
              <a:t>6/4/2019</a:t>
            </a:fld>
            <a:endParaRPr lang="en-US"/>
          </a:p>
        </p:txBody>
      </p:sp>
      <p:sp>
        <p:nvSpPr>
          <p:cNvPr id="3" name="Footer Placeholder 2">
            <a:extLst>
              <a:ext uri="{FF2B5EF4-FFF2-40B4-BE49-F238E27FC236}">
                <a16:creationId xmlns:a16="http://schemas.microsoft.com/office/drawing/2014/main" id="{66AFA064-578D-45BB-ACD2-D46EBA1B39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63E744-1BBF-4784-822A-2BADDFA63089}"/>
              </a:ext>
            </a:extLst>
          </p:cNvPr>
          <p:cNvSpPr>
            <a:spLocks noGrp="1"/>
          </p:cNvSpPr>
          <p:nvPr>
            <p:ph type="sldNum" sz="quarter" idx="12"/>
          </p:nvPr>
        </p:nvSpPr>
        <p:spPr/>
        <p:txBody>
          <a:bodyPr/>
          <a:lstStyle/>
          <a:p>
            <a:fld id="{D9CF2F4F-915F-4732-B762-1E0D502EC5C4}" type="slidenum">
              <a:rPr lang="en-US" smtClean="0"/>
              <a:t>‹#›</a:t>
            </a:fld>
            <a:endParaRPr lang="en-US"/>
          </a:p>
        </p:txBody>
      </p:sp>
    </p:spTree>
    <p:extLst>
      <p:ext uri="{BB962C8B-B14F-4D97-AF65-F5344CB8AC3E}">
        <p14:creationId xmlns:p14="http://schemas.microsoft.com/office/powerpoint/2010/main" val="15793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BF66-3E94-4A03-BFED-904B16EAC5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C2DBAE-C72F-493E-8EB3-FA23A70164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72D0F9-D28E-403E-8ECA-2FBCC45CD1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946F88-8CEA-475F-B21A-8DE937C0E00A}"/>
              </a:ext>
            </a:extLst>
          </p:cNvPr>
          <p:cNvSpPr>
            <a:spLocks noGrp="1"/>
          </p:cNvSpPr>
          <p:nvPr>
            <p:ph type="dt" sz="half" idx="10"/>
          </p:nvPr>
        </p:nvSpPr>
        <p:spPr/>
        <p:txBody>
          <a:bodyPr/>
          <a:lstStyle/>
          <a:p>
            <a:fld id="{9CB14D68-2251-4F4F-84B0-C208887FBB96}" type="datetimeFigureOut">
              <a:rPr lang="en-US" smtClean="0"/>
              <a:t>6/4/2019</a:t>
            </a:fld>
            <a:endParaRPr lang="en-US"/>
          </a:p>
        </p:txBody>
      </p:sp>
      <p:sp>
        <p:nvSpPr>
          <p:cNvPr id="6" name="Footer Placeholder 5">
            <a:extLst>
              <a:ext uri="{FF2B5EF4-FFF2-40B4-BE49-F238E27FC236}">
                <a16:creationId xmlns:a16="http://schemas.microsoft.com/office/drawing/2014/main" id="{DD5A117F-26CE-4838-B2C2-A8A3101D4A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5AC333-797E-413C-9818-2AE4378E3E94}"/>
              </a:ext>
            </a:extLst>
          </p:cNvPr>
          <p:cNvSpPr>
            <a:spLocks noGrp="1"/>
          </p:cNvSpPr>
          <p:nvPr>
            <p:ph type="sldNum" sz="quarter" idx="12"/>
          </p:nvPr>
        </p:nvSpPr>
        <p:spPr/>
        <p:txBody>
          <a:bodyPr/>
          <a:lstStyle/>
          <a:p>
            <a:fld id="{D9CF2F4F-915F-4732-B762-1E0D502EC5C4}" type="slidenum">
              <a:rPr lang="en-US" smtClean="0"/>
              <a:t>‹#›</a:t>
            </a:fld>
            <a:endParaRPr lang="en-US"/>
          </a:p>
        </p:txBody>
      </p:sp>
    </p:spTree>
    <p:extLst>
      <p:ext uri="{BB962C8B-B14F-4D97-AF65-F5344CB8AC3E}">
        <p14:creationId xmlns:p14="http://schemas.microsoft.com/office/powerpoint/2010/main" val="2048195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A584D-40F5-4D60-8A46-5FE3A96265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0CAD67-4D31-4CD4-A41D-800D815778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1D8B87-787D-4F3F-B4EE-CEBBB890A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0886D1-1812-4D13-BD9F-911EC744910A}"/>
              </a:ext>
            </a:extLst>
          </p:cNvPr>
          <p:cNvSpPr>
            <a:spLocks noGrp="1"/>
          </p:cNvSpPr>
          <p:nvPr>
            <p:ph type="dt" sz="half" idx="10"/>
          </p:nvPr>
        </p:nvSpPr>
        <p:spPr/>
        <p:txBody>
          <a:bodyPr/>
          <a:lstStyle/>
          <a:p>
            <a:fld id="{9CB14D68-2251-4F4F-84B0-C208887FBB96}" type="datetimeFigureOut">
              <a:rPr lang="en-US" smtClean="0"/>
              <a:t>6/4/2019</a:t>
            </a:fld>
            <a:endParaRPr lang="en-US"/>
          </a:p>
        </p:txBody>
      </p:sp>
      <p:sp>
        <p:nvSpPr>
          <p:cNvPr id="6" name="Footer Placeholder 5">
            <a:extLst>
              <a:ext uri="{FF2B5EF4-FFF2-40B4-BE49-F238E27FC236}">
                <a16:creationId xmlns:a16="http://schemas.microsoft.com/office/drawing/2014/main" id="{BA7A6192-3A83-452B-ABDE-43FDE13DD3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B78B7E-D5ED-4733-9AE4-F80F60FAF686}"/>
              </a:ext>
            </a:extLst>
          </p:cNvPr>
          <p:cNvSpPr>
            <a:spLocks noGrp="1"/>
          </p:cNvSpPr>
          <p:nvPr>
            <p:ph type="sldNum" sz="quarter" idx="12"/>
          </p:nvPr>
        </p:nvSpPr>
        <p:spPr/>
        <p:txBody>
          <a:bodyPr/>
          <a:lstStyle/>
          <a:p>
            <a:fld id="{D9CF2F4F-915F-4732-B762-1E0D502EC5C4}" type="slidenum">
              <a:rPr lang="en-US" smtClean="0"/>
              <a:t>‹#›</a:t>
            </a:fld>
            <a:endParaRPr lang="en-US"/>
          </a:p>
        </p:txBody>
      </p:sp>
    </p:spTree>
    <p:extLst>
      <p:ext uri="{BB962C8B-B14F-4D97-AF65-F5344CB8AC3E}">
        <p14:creationId xmlns:p14="http://schemas.microsoft.com/office/powerpoint/2010/main" val="82911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E3C76-7722-469D-9095-6F4D47F4D5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932395-D906-4180-8E01-FA5289CE67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B8BAC2-D533-45CD-B3DB-FBE59DF7F7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14D68-2251-4F4F-84B0-C208887FBB96}" type="datetimeFigureOut">
              <a:rPr lang="en-US" smtClean="0"/>
              <a:t>6/4/2019</a:t>
            </a:fld>
            <a:endParaRPr lang="en-US"/>
          </a:p>
        </p:txBody>
      </p:sp>
      <p:sp>
        <p:nvSpPr>
          <p:cNvPr id="5" name="Footer Placeholder 4">
            <a:extLst>
              <a:ext uri="{FF2B5EF4-FFF2-40B4-BE49-F238E27FC236}">
                <a16:creationId xmlns:a16="http://schemas.microsoft.com/office/drawing/2014/main" id="{FF0D89FF-AE2F-48F2-8196-B675A8AFF0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2E07BD-4AEE-49DC-A478-4DDC9F0E48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CF2F4F-915F-4732-B762-1E0D502EC5C4}" type="slidenum">
              <a:rPr lang="en-US" smtClean="0"/>
              <a:t>‹#›</a:t>
            </a:fld>
            <a:endParaRPr lang="en-US"/>
          </a:p>
        </p:txBody>
      </p:sp>
    </p:spTree>
    <p:extLst>
      <p:ext uri="{BB962C8B-B14F-4D97-AF65-F5344CB8AC3E}">
        <p14:creationId xmlns:p14="http://schemas.microsoft.com/office/powerpoint/2010/main" val="3159367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79BD-914B-4689-B515-A315314B3CE1}"/>
              </a:ext>
            </a:extLst>
          </p:cNvPr>
          <p:cNvSpPr>
            <a:spLocks noGrp="1"/>
          </p:cNvSpPr>
          <p:nvPr>
            <p:ph type="ctrTitle"/>
          </p:nvPr>
        </p:nvSpPr>
        <p:spPr/>
        <p:txBody>
          <a:bodyPr/>
          <a:lstStyle/>
          <a:p>
            <a:r>
              <a:rPr lang="en-US" dirty="0"/>
              <a:t>AP Government</a:t>
            </a:r>
          </a:p>
        </p:txBody>
      </p:sp>
      <p:sp>
        <p:nvSpPr>
          <p:cNvPr id="3" name="Subtitle 2">
            <a:extLst>
              <a:ext uri="{FF2B5EF4-FFF2-40B4-BE49-F238E27FC236}">
                <a16:creationId xmlns:a16="http://schemas.microsoft.com/office/drawing/2014/main" id="{9EE46A84-A1BB-4DF8-B1F4-7FA36F269551}"/>
              </a:ext>
            </a:extLst>
          </p:cNvPr>
          <p:cNvSpPr>
            <a:spLocks noGrp="1"/>
          </p:cNvSpPr>
          <p:nvPr>
            <p:ph type="subTitle" idx="1"/>
          </p:nvPr>
        </p:nvSpPr>
        <p:spPr/>
        <p:txBody>
          <a:bodyPr/>
          <a:lstStyle/>
          <a:p>
            <a:r>
              <a:rPr lang="en-US" dirty="0"/>
              <a:t>Unit 1: Foundations of Government</a:t>
            </a:r>
          </a:p>
          <a:p>
            <a:r>
              <a:rPr lang="en-US" dirty="0"/>
              <a:t>Chapter 3 | 30 slides</a:t>
            </a:r>
          </a:p>
        </p:txBody>
      </p:sp>
    </p:spTree>
    <p:extLst>
      <p:ext uri="{BB962C8B-B14F-4D97-AF65-F5344CB8AC3E}">
        <p14:creationId xmlns:p14="http://schemas.microsoft.com/office/powerpoint/2010/main" val="2729686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Four key events have settled the issue of how state and national powers are related:</a:t>
            </a:r>
          </a:p>
          <a:p>
            <a:pPr lvl="1"/>
            <a:r>
              <a:rPr lang="en-US" dirty="0"/>
              <a:t>Implied powers</a:t>
            </a:r>
          </a:p>
          <a:p>
            <a:pPr lvl="1"/>
            <a:r>
              <a:rPr lang="en-US" dirty="0"/>
              <a:t>Commerce power</a:t>
            </a:r>
          </a:p>
          <a:p>
            <a:pPr lvl="1"/>
            <a:r>
              <a:rPr lang="en-US" dirty="0"/>
              <a:t>The US Civil War</a:t>
            </a:r>
          </a:p>
          <a:p>
            <a:pPr lvl="1"/>
            <a:r>
              <a:rPr lang="en-US" dirty="0"/>
              <a:t>Racial equality</a:t>
            </a:r>
          </a:p>
        </p:txBody>
      </p:sp>
      <p:sp>
        <p:nvSpPr>
          <p:cNvPr id="3" name="Title 2"/>
          <p:cNvSpPr>
            <a:spLocks noGrp="1"/>
          </p:cNvSpPr>
          <p:nvPr>
            <p:ph type="title"/>
          </p:nvPr>
        </p:nvSpPr>
        <p:spPr/>
        <p:txBody>
          <a:bodyPr/>
          <a:lstStyle/>
          <a:p>
            <a:r>
              <a:rPr lang="en-US" dirty="0"/>
              <a:t>Relation between State &amp; National Powers</a:t>
            </a:r>
          </a:p>
        </p:txBody>
      </p:sp>
    </p:spTree>
    <p:extLst>
      <p:ext uri="{BB962C8B-B14F-4D97-AF65-F5344CB8AC3E}">
        <p14:creationId xmlns:p14="http://schemas.microsoft.com/office/powerpoint/2010/main" val="3436518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There are five types of powers within the Constitution.</a:t>
            </a:r>
          </a:p>
          <a:p>
            <a:r>
              <a:rPr lang="en-US" dirty="0"/>
              <a:t>National Government</a:t>
            </a:r>
          </a:p>
          <a:p>
            <a:pPr lvl="1"/>
            <a:r>
              <a:rPr lang="en-US" dirty="0"/>
              <a:t>Express: expressly, or directly, stated within the US Constitution</a:t>
            </a:r>
          </a:p>
          <a:p>
            <a:pPr lvl="1"/>
            <a:r>
              <a:rPr lang="en-US" dirty="0"/>
              <a:t>Implied: not directly stated, but expressly defined</a:t>
            </a:r>
          </a:p>
          <a:p>
            <a:pPr lvl="1"/>
            <a:r>
              <a:rPr lang="en-US" dirty="0"/>
              <a:t>Inherent: things a government must do because it’s the government</a:t>
            </a:r>
          </a:p>
          <a:p>
            <a:r>
              <a:rPr lang="en-US" dirty="0"/>
              <a:t>State Governments</a:t>
            </a:r>
          </a:p>
          <a:p>
            <a:pPr lvl="1"/>
            <a:r>
              <a:rPr lang="en-US" dirty="0"/>
              <a:t>Reserved: anything not delegated to the federal government nor prohibited by the US Constitution</a:t>
            </a:r>
          </a:p>
          <a:p>
            <a:pPr lvl="1"/>
            <a:r>
              <a:rPr lang="en-US" dirty="0"/>
              <a:t>Concurrent: powers that belong to multiple governmental levels</a:t>
            </a:r>
          </a:p>
        </p:txBody>
      </p:sp>
      <p:sp>
        <p:nvSpPr>
          <p:cNvPr id="3" name="Title 2"/>
          <p:cNvSpPr>
            <a:spLocks noGrp="1"/>
          </p:cNvSpPr>
          <p:nvPr>
            <p:ph type="title"/>
          </p:nvPr>
        </p:nvSpPr>
        <p:spPr/>
        <p:txBody>
          <a:bodyPr/>
          <a:lstStyle/>
          <a:p>
            <a:r>
              <a:rPr lang="en-US" dirty="0"/>
              <a:t>Relation between State &amp; National Powers</a:t>
            </a:r>
          </a:p>
        </p:txBody>
      </p:sp>
    </p:spTree>
    <p:extLst>
      <p:ext uri="{BB962C8B-B14F-4D97-AF65-F5344CB8AC3E}">
        <p14:creationId xmlns:p14="http://schemas.microsoft.com/office/powerpoint/2010/main" val="1380696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elaboration of implied powers has created a distinct separation between the powers of state governments and the national government.</a:t>
            </a:r>
          </a:p>
          <a:p>
            <a:r>
              <a:rPr lang="en-US" dirty="0"/>
              <a:t>It has also limited a state’s reserved powers.</a:t>
            </a:r>
          </a:p>
          <a:p>
            <a:endParaRPr lang="en-US" dirty="0"/>
          </a:p>
          <a:p>
            <a:r>
              <a:rPr lang="en-US" dirty="0"/>
              <a:t>The best example of the federal government’s implied powers is seen the case of </a:t>
            </a:r>
            <a:r>
              <a:rPr lang="en-US" i="1" dirty="0"/>
              <a:t>McCulloch v. Maryland</a:t>
            </a:r>
            <a:r>
              <a:rPr lang="en-US" dirty="0"/>
              <a:t> (1819). </a:t>
            </a:r>
          </a:p>
        </p:txBody>
      </p:sp>
      <p:sp>
        <p:nvSpPr>
          <p:cNvPr id="3" name="Title 2"/>
          <p:cNvSpPr>
            <a:spLocks noGrp="1"/>
          </p:cNvSpPr>
          <p:nvPr>
            <p:ph type="title"/>
          </p:nvPr>
        </p:nvSpPr>
        <p:spPr/>
        <p:txBody>
          <a:bodyPr/>
          <a:lstStyle/>
          <a:p>
            <a:r>
              <a:rPr lang="en-US" dirty="0"/>
              <a:t>Relation between State &amp; National Powers</a:t>
            </a:r>
          </a:p>
        </p:txBody>
      </p:sp>
    </p:spTree>
    <p:extLst>
      <p:ext uri="{BB962C8B-B14F-4D97-AF65-F5344CB8AC3E}">
        <p14:creationId xmlns:p14="http://schemas.microsoft.com/office/powerpoint/2010/main" val="3721725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McCulloch v. Maryland set forth TWO Constitutional principles:</a:t>
            </a:r>
          </a:p>
          <a:p>
            <a:pPr lvl="1"/>
            <a:r>
              <a:rPr lang="en-US" dirty="0"/>
              <a:t>1. Supremacy of the Federal Government: Certain national policies may preempt state and local ones because the national government, “though limited in its power, is supreme within its sphere of action,” which includes all the states.</a:t>
            </a:r>
          </a:p>
          <a:p>
            <a:pPr lvl="1"/>
            <a:r>
              <a:rPr lang="en-US" dirty="0"/>
              <a:t>2. Implied Powers Exist: Implied powers exist alongside enumerated powers and the federal government has both. The most important implied power is the “necessary and proper” or elastic clause, which gives specifically Congress the power to act outside of its enumerated powers as long as its actions are still in line with the Constitution.</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3538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commerce clause gives Congress power over trade.</a:t>
            </a:r>
          </a:p>
          <a:p>
            <a:pPr lvl="1"/>
            <a:r>
              <a:rPr lang="en-US" dirty="0"/>
              <a:t>This was expanded in the Supreme Court case of </a:t>
            </a:r>
            <a:r>
              <a:rPr lang="en-US" i="1" dirty="0"/>
              <a:t>Gibbons v. Ogden</a:t>
            </a:r>
            <a:r>
              <a:rPr lang="en-US" dirty="0"/>
              <a:t> (1824). </a:t>
            </a:r>
          </a:p>
          <a:p>
            <a:pPr lvl="2"/>
            <a:r>
              <a:rPr lang="en-US" dirty="0"/>
              <a:t>The case created a broad definition of commerce to include almost every form of commercial activity. </a:t>
            </a:r>
          </a:p>
          <a:p>
            <a:pPr lvl="2"/>
            <a:r>
              <a:rPr lang="en-US" dirty="0"/>
              <a:t>This means that Congress regulate and control plenty of commercial activity: movement of goods, radio signals, telephone messages, the Internet, insurance transactions, and more.</a:t>
            </a:r>
          </a:p>
          <a:p>
            <a:pPr lvl="2"/>
            <a:r>
              <a:rPr lang="en-US" dirty="0"/>
              <a:t>Congress may also use this power to promote economic development.</a:t>
            </a:r>
          </a:p>
        </p:txBody>
      </p:sp>
      <p:sp>
        <p:nvSpPr>
          <p:cNvPr id="3" name="Title 2"/>
          <p:cNvSpPr>
            <a:spLocks noGrp="1"/>
          </p:cNvSpPr>
          <p:nvPr>
            <p:ph type="title"/>
          </p:nvPr>
        </p:nvSpPr>
        <p:spPr/>
        <p:txBody>
          <a:bodyPr/>
          <a:lstStyle/>
          <a:p>
            <a:r>
              <a:rPr lang="en-US" dirty="0"/>
              <a:t>Relation between State &amp; National Powers</a:t>
            </a:r>
          </a:p>
        </p:txBody>
      </p:sp>
    </p:spTree>
    <p:extLst>
      <p:ext uri="{BB962C8B-B14F-4D97-AF65-F5344CB8AC3E}">
        <p14:creationId xmlns:p14="http://schemas.microsoft.com/office/powerpoint/2010/main" val="112119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Gibbons v. Ogden</a:t>
            </a:r>
            <a:r>
              <a:rPr lang="en-US" dirty="0"/>
              <a:t> extended Congress’ power over trade and general commerce to the point where it covered most interstate and foreign trade.</a:t>
            </a:r>
          </a:p>
          <a:p>
            <a:pPr lvl="1"/>
            <a:r>
              <a:rPr lang="en-US" dirty="0"/>
              <a:t>The challenge to where Congress could control trade failed; the Court ruled that this was not a concurrent power.</a:t>
            </a:r>
          </a:p>
          <a:p>
            <a:pPr lvl="1"/>
            <a:r>
              <a:rPr lang="en-US" dirty="0"/>
              <a:t>It did not give Congress power over local transactions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04042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US Civil war settled who had supreme authority militarily.</a:t>
            </a:r>
          </a:p>
          <a:p>
            <a:r>
              <a:rPr lang="en-US" dirty="0"/>
              <a:t>The struggle for racial equality settled who had supreme authority in terms of policy.</a:t>
            </a:r>
          </a:p>
          <a:p>
            <a:endParaRPr lang="en-US" dirty="0"/>
          </a:p>
          <a:p>
            <a:r>
              <a:rPr lang="en-US" dirty="0"/>
              <a:t>All of these events prove the relationship between state and national powers rests in the supremacy of the federal government. Their relationship is easily defined as “the federal government enacts policy as the superior government and the state implement it as the lower governments.”</a:t>
            </a:r>
          </a:p>
        </p:txBody>
      </p:sp>
      <p:sp>
        <p:nvSpPr>
          <p:cNvPr id="3" name="Title 2"/>
          <p:cNvSpPr>
            <a:spLocks noGrp="1"/>
          </p:cNvSpPr>
          <p:nvPr>
            <p:ph type="title"/>
          </p:nvPr>
        </p:nvSpPr>
        <p:spPr/>
        <p:txBody>
          <a:bodyPr/>
          <a:lstStyle/>
          <a:p>
            <a:r>
              <a:rPr lang="en-US" dirty="0"/>
              <a:t>Relation between State &amp; National Powers</a:t>
            </a:r>
          </a:p>
        </p:txBody>
      </p:sp>
    </p:spTree>
    <p:extLst>
      <p:ext uri="{BB962C8B-B14F-4D97-AF65-F5344CB8AC3E}">
        <p14:creationId xmlns:p14="http://schemas.microsoft.com/office/powerpoint/2010/main" val="1925012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Powers</a:t>
            </a:r>
          </a:p>
        </p:txBody>
      </p:sp>
      <p:sp>
        <p:nvSpPr>
          <p:cNvPr id="3" name="Content Placeholder 2"/>
          <p:cNvSpPr>
            <a:spLocks noGrp="1"/>
          </p:cNvSpPr>
          <p:nvPr>
            <p:ph idx="1"/>
          </p:nvPr>
        </p:nvSpPr>
        <p:spPr/>
        <p:txBody>
          <a:bodyPr/>
          <a:lstStyle/>
          <a:p>
            <a:r>
              <a:rPr lang="en-US" dirty="0"/>
              <a:t>Police power: the authority to legislate for the protection of health, morals, safety, and welfare of the people. </a:t>
            </a:r>
          </a:p>
          <a:p>
            <a:pPr lvl="1"/>
            <a:r>
              <a:rPr lang="en-US" dirty="0"/>
              <a:t>Allows for laws on crimes, marriage, contracts, education, transportation, and land use. </a:t>
            </a:r>
          </a:p>
          <a:p>
            <a:r>
              <a:rPr lang="en-US" dirty="0"/>
              <a:t>Concurrent Powers: powers shared by the state and national governments. </a:t>
            </a:r>
          </a:p>
          <a:p>
            <a:pPr lvl="1"/>
            <a:r>
              <a:rPr lang="en-US" dirty="0"/>
              <a:t>Taxation, establish courts, charter banks and other institutions, and to a lesser extent police power.</a:t>
            </a:r>
          </a:p>
        </p:txBody>
      </p:sp>
    </p:spTree>
    <p:extLst>
      <p:ext uri="{BB962C8B-B14F-4D97-AF65-F5344CB8AC3E}">
        <p14:creationId xmlns:p14="http://schemas.microsoft.com/office/powerpoint/2010/main" val="3813444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“Full faith and credit”: States must recognize the legal documents and actions of another state.</a:t>
            </a:r>
          </a:p>
          <a:p>
            <a:r>
              <a:rPr lang="en-US" dirty="0"/>
              <a:t>Extradition</a:t>
            </a:r>
          </a:p>
          <a:p>
            <a:r>
              <a:rPr lang="en-US" dirty="0"/>
              <a:t>Privileges and Immunities: Citizens of each state will have receive the privileges of citizens in every state.</a:t>
            </a:r>
          </a:p>
          <a:p>
            <a:pPr lvl="1"/>
            <a:r>
              <a:rPr lang="en-US" dirty="0"/>
              <a:t>Exceptions: tuition, voting</a:t>
            </a:r>
          </a:p>
        </p:txBody>
      </p:sp>
      <p:sp>
        <p:nvSpPr>
          <p:cNvPr id="5" name="Title 4"/>
          <p:cNvSpPr>
            <a:spLocks noGrp="1"/>
          </p:cNvSpPr>
          <p:nvPr>
            <p:ph type="title"/>
          </p:nvPr>
        </p:nvSpPr>
        <p:spPr/>
        <p:txBody>
          <a:bodyPr/>
          <a:lstStyle/>
          <a:p>
            <a:r>
              <a:rPr lang="en-US" dirty="0"/>
              <a:t>State Obligations</a:t>
            </a:r>
          </a:p>
        </p:txBody>
      </p:sp>
    </p:spTree>
    <p:extLst>
      <p:ext uri="{BB962C8B-B14F-4D97-AF65-F5344CB8AC3E}">
        <p14:creationId xmlns:p14="http://schemas.microsoft.com/office/powerpoint/2010/main" val="2412443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Checks and Balances</a:t>
            </a:r>
          </a:p>
        </p:txBody>
      </p:sp>
      <p:sp>
        <p:nvSpPr>
          <p:cNvPr id="3" name="Content Placeholder 2"/>
          <p:cNvSpPr>
            <a:spLocks noGrp="1"/>
          </p:cNvSpPr>
          <p:nvPr>
            <p:ph idx="1"/>
          </p:nvPr>
        </p:nvSpPr>
        <p:spPr/>
        <p:txBody>
          <a:bodyPr/>
          <a:lstStyle/>
          <a:p>
            <a:r>
              <a:rPr lang="en-US" dirty="0"/>
              <a:t>Horizontal control: when branches of government on the same level check each other against the expansion of power.</a:t>
            </a:r>
          </a:p>
          <a:p>
            <a:r>
              <a:rPr lang="en-US" dirty="0"/>
              <a:t>Vertical control: a structural check against the accumulation of power in any one level.</a:t>
            </a:r>
          </a:p>
        </p:txBody>
      </p:sp>
    </p:spTree>
    <p:extLst>
      <p:ext uri="{BB962C8B-B14F-4D97-AF65-F5344CB8AC3E}">
        <p14:creationId xmlns:p14="http://schemas.microsoft.com/office/powerpoint/2010/main" val="244000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Federalism: system of government that organizes a nation so that two or more levels of government have authority over the same area.</a:t>
            </a:r>
          </a:p>
          <a:p>
            <a:pPr lvl="1"/>
            <a:r>
              <a:rPr lang="en-US" dirty="0"/>
              <a:t>Power is divided and shared: each level can do some of the same things, and each level has powers specific to that level.</a:t>
            </a:r>
          </a:p>
          <a:p>
            <a:pPr lvl="1"/>
            <a:r>
              <a:rPr lang="en-US" dirty="0"/>
              <a:t>Federalism is uncommon.</a:t>
            </a:r>
          </a:p>
        </p:txBody>
      </p:sp>
      <p:sp>
        <p:nvSpPr>
          <p:cNvPr id="3" name="Title 2"/>
          <p:cNvSpPr>
            <a:spLocks noGrp="1"/>
          </p:cNvSpPr>
          <p:nvPr>
            <p:ph type="title"/>
          </p:nvPr>
        </p:nvSpPr>
        <p:spPr/>
        <p:txBody>
          <a:bodyPr/>
          <a:lstStyle/>
          <a:p>
            <a:r>
              <a:rPr lang="en-US" dirty="0"/>
              <a:t>Federalism</a:t>
            </a:r>
          </a:p>
        </p:txBody>
      </p:sp>
    </p:spTree>
    <p:extLst>
      <p:ext uri="{BB962C8B-B14F-4D97-AF65-F5344CB8AC3E}">
        <p14:creationId xmlns:p14="http://schemas.microsoft.com/office/powerpoint/2010/main" val="130676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Over time, TWO major changes have occurred to the institution of federalism.</a:t>
            </a:r>
          </a:p>
          <a:p>
            <a:pPr lvl="1"/>
            <a:r>
              <a:rPr lang="en-US" dirty="0"/>
              <a:t>1. A shift from dual federalism to cooperative federalism.</a:t>
            </a:r>
          </a:p>
          <a:p>
            <a:pPr lvl="1"/>
            <a:r>
              <a:rPr lang="en-US" dirty="0"/>
              <a:t>2. The rise of fiscal federalism.</a:t>
            </a:r>
          </a:p>
        </p:txBody>
      </p:sp>
      <p:sp>
        <p:nvSpPr>
          <p:cNvPr id="3" name="Title 2"/>
          <p:cNvSpPr>
            <a:spLocks noGrp="1"/>
          </p:cNvSpPr>
          <p:nvPr>
            <p:ph type="title"/>
          </p:nvPr>
        </p:nvSpPr>
        <p:spPr/>
        <p:txBody>
          <a:bodyPr/>
          <a:lstStyle/>
          <a:p>
            <a:r>
              <a:rPr lang="en-US" dirty="0"/>
              <a:t>Changes to Federalism</a:t>
            </a:r>
          </a:p>
        </p:txBody>
      </p:sp>
    </p:spTree>
    <p:extLst>
      <p:ext uri="{BB962C8B-B14F-4D97-AF65-F5344CB8AC3E}">
        <p14:creationId xmlns:p14="http://schemas.microsoft.com/office/powerpoint/2010/main" val="1413413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There are two types of federalism</a:t>
            </a:r>
          </a:p>
          <a:p>
            <a:pPr lvl="1"/>
            <a:r>
              <a:rPr lang="en-US" dirty="0"/>
              <a:t>Dual federalism: each level remains supreme within its own sphere. Each is responsible for certain tasks which are distinct from each other, “like a layer cake.”</a:t>
            </a:r>
          </a:p>
          <a:p>
            <a:pPr lvl="1"/>
            <a:r>
              <a:rPr lang="en-US" dirty="0"/>
              <a:t>Cooperative federalism: each level shares powers and responsibilities while able to do some things on their own, “like a marble cake.”</a:t>
            </a:r>
          </a:p>
        </p:txBody>
      </p:sp>
      <p:sp>
        <p:nvSpPr>
          <p:cNvPr id="3" name="Title 2"/>
          <p:cNvSpPr>
            <a:spLocks noGrp="1"/>
          </p:cNvSpPr>
          <p:nvPr>
            <p:ph type="title"/>
          </p:nvPr>
        </p:nvSpPr>
        <p:spPr/>
        <p:txBody>
          <a:bodyPr/>
          <a:lstStyle/>
          <a:p>
            <a:r>
              <a:rPr lang="en-US" dirty="0"/>
              <a:t>Changes to Federalism</a:t>
            </a:r>
          </a:p>
        </p:txBody>
      </p:sp>
      <p:pic>
        <p:nvPicPr>
          <p:cNvPr id="1026" name="Picture 2" descr="Image result for layer cak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8698" y="4124324"/>
            <a:ext cx="251460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marble cake"/>
          <p:cNvPicPr>
            <a:picLocks noChangeAspect="1" noChangeArrowheads="1"/>
          </p:cNvPicPr>
          <p:nvPr/>
        </p:nvPicPr>
        <p:blipFill rotWithShape="1">
          <a:blip r:embed="rId3">
            <a:extLst>
              <a:ext uri="{28A0092B-C50C-407E-A947-70E740481C1C}">
                <a14:useLocalDpi xmlns:a14="http://schemas.microsoft.com/office/drawing/2010/main" val="0"/>
              </a:ext>
            </a:extLst>
          </a:blip>
          <a:srcRect l="28724"/>
          <a:stretch/>
        </p:blipFill>
        <p:spPr bwMode="auto">
          <a:xfrm>
            <a:off x="4283400" y="4124324"/>
            <a:ext cx="2681282"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marble cak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2601" y="4495799"/>
            <a:ext cx="4286250"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jcrowe\AppData\Local\Microsoft\Windows\Temporary Internet Files\Content.IE5\JPV6XO0K\question_makrs_cutie_mark_by_rildraw-d4byewl[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91635" y="4608786"/>
            <a:ext cx="1935212" cy="1917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1311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wheel(1)">
                                      <p:cBhvr>
                                        <p:cTn id="13" dur="20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1028"/>
                                        </p:tgtEl>
                                        <p:attrNameLst>
                                          <p:attrName>style.visibility</p:attrName>
                                        </p:attrNameLst>
                                      </p:cBhvr>
                                      <p:to>
                                        <p:strVal val="visible"/>
                                      </p:to>
                                    </p:set>
                                    <p:animEffect transition="in" filter="wheel(1)">
                                      <p:cBhvr>
                                        <p:cTn id="24" dur="2000"/>
                                        <p:tgtEl>
                                          <p:spTgt spid="1028"/>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030"/>
                                        </p:tgtEl>
                                        <p:attrNameLst>
                                          <p:attrName>style.visibility</p:attrName>
                                        </p:attrNameLst>
                                      </p:cBhvr>
                                      <p:to>
                                        <p:strVal val="visible"/>
                                      </p:to>
                                    </p:set>
                                    <p:animEffect transition="in" filter="barn(inVertical)">
                                      <p:cBhvr>
                                        <p:cTn id="29" dur="500"/>
                                        <p:tgtEl>
                                          <p:spTgt spid="103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031"/>
                                        </p:tgtEl>
                                        <p:attrNameLst>
                                          <p:attrName>style.visibility</p:attrName>
                                        </p:attrNameLst>
                                      </p:cBhvr>
                                      <p:to>
                                        <p:strVal val="visible"/>
                                      </p:to>
                                    </p:set>
                                    <p:animEffect transition="in" filter="fade">
                                      <p:cBhvr>
                                        <p:cTn id="34" dur="5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the beginning, there was more dual federalism, creating a “neat separation [of] purely state and purely national responsibilities. </a:t>
            </a:r>
          </a:p>
          <a:p>
            <a:r>
              <a:rPr lang="en-US" dirty="0"/>
              <a:t>However, the federal government has inserted itself into other areas, creating federal-state projects, and leading to a shift in responsibilities. </a:t>
            </a:r>
          </a:p>
          <a:p>
            <a:pPr lvl="1"/>
            <a:r>
              <a:rPr lang="en-US" dirty="0"/>
              <a:t>Ex: highways, schools.</a:t>
            </a:r>
          </a:p>
          <a:p>
            <a:r>
              <a:rPr lang="en-US" dirty="0"/>
              <a:t>This is also a shift toward cooperative federalism.</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195623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This has also created some standard procedures in programs and projects:</a:t>
            </a:r>
          </a:p>
          <a:p>
            <a:pPr lvl="1"/>
            <a:r>
              <a:rPr lang="en-US" dirty="0"/>
              <a:t>Shared costs: cities/states may receive federal money for certain projects if they agree to pay for part of it as well. </a:t>
            </a:r>
          </a:p>
          <a:p>
            <a:pPr lvl="2"/>
            <a:r>
              <a:rPr lang="en-US" dirty="0"/>
              <a:t>Ex: The federal government will match funding for a state project.</a:t>
            </a:r>
          </a:p>
          <a:p>
            <a:pPr lvl="1"/>
            <a:r>
              <a:rPr lang="en-US" dirty="0"/>
              <a:t>Federal guidelines: the federal government may attach certain guidelines or regulations to money, final products, or both.</a:t>
            </a:r>
          </a:p>
          <a:p>
            <a:pPr lvl="2"/>
            <a:r>
              <a:rPr lang="en-US" dirty="0"/>
              <a:t>Ex: The federal government may require a state project to meet certain requirements before its finished or can receive federal funding.</a:t>
            </a:r>
          </a:p>
          <a:p>
            <a:pPr lvl="1"/>
            <a:r>
              <a:rPr lang="en-US" dirty="0"/>
              <a:t>Shared administration: state/local governments must implement certain policies set forth by the federal government but also have their administrative powers.</a:t>
            </a:r>
          </a:p>
          <a:p>
            <a:pPr lvl="2"/>
            <a:r>
              <a:rPr lang="en-US" dirty="0"/>
              <a:t>Ex: A state can receive federal funds for job training, but the state decides what kind of training it is spent on.</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661070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Cooperative federalism has take a firm hold in government.</a:t>
            </a:r>
          </a:p>
          <a:p>
            <a:pPr lvl="1"/>
            <a:r>
              <a:rPr lang="en-US" dirty="0"/>
              <a:t>So much so that it is maintained even when levels are upset at each other.</a:t>
            </a:r>
          </a:p>
          <a:p>
            <a:r>
              <a:rPr lang="en-US" dirty="0"/>
              <a:t>It has also, however, led to a call for devolution of power.</a:t>
            </a:r>
          </a:p>
          <a:p>
            <a:pPr lvl="1"/>
            <a:r>
              <a:rPr lang="en-US" dirty="0"/>
              <a:t>Devolution of power was first called for by Republicans, who wanted to make this shift go the other way—giving states more responsibilities. They have since backtracked, relying on the power of the federal government to achieve party policies.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841098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process of dispersing powers and functions of government.</a:t>
            </a:r>
          </a:p>
          <a:p>
            <a:pPr lvl="1"/>
            <a:r>
              <a:rPr lang="en-US" dirty="0"/>
              <a:t>Federalism decentralizes both politics and policies.</a:t>
            </a:r>
          </a:p>
        </p:txBody>
      </p:sp>
      <p:sp>
        <p:nvSpPr>
          <p:cNvPr id="3" name="Title 2"/>
          <p:cNvSpPr>
            <a:spLocks noGrp="1"/>
          </p:cNvSpPr>
          <p:nvPr>
            <p:ph type="title"/>
          </p:nvPr>
        </p:nvSpPr>
        <p:spPr/>
        <p:txBody>
          <a:bodyPr/>
          <a:lstStyle/>
          <a:p>
            <a:r>
              <a:rPr lang="en-US" dirty="0"/>
              <a:t>Decentralization</a:t>
            </a:r>
          </a:p>
        </p:txBody>
      </p:sp>
    </p:spTree>
    <p:extLst>
      <p:ext uri="{BB962C8B-B14F-4D97-AF65-F5344CB8AC3E}">
        <p14:creationId xmlns:p14="http://schemas.microsoft.com/office/powerpoint/2010/main" val="1296309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More layers of government creates more opportunities for political participation.</a:t>
            </a:r>
          </a:p>
          <a:p>
            <a:r>
              <a:rPr lang="en-US" dirty="0"/>
              <a:t>By decentralizing politics, federalism promotes</a:t>
            </a:r>
          </a:p>
          <a:p>
            <a:pPr lvl="1"/>
            <a:r>
              <a:rPr lang="en-US" dirty="0"/>
              <a:t>Political participation</a:t>
            </a:r>
          </a:p>
          <a:p>
            <a:pPr lvl="1"/>
            <a:r>
              <a:rPr lang="en-US" dirty="0"/>
              <a:t>Judicial power</a:t>
            </a:r>
          </a:p>
          <a:p>
            <a:pPr lvl="1"/>
            <a:r>
              <a:rPr lang="en-US" dirty="0"/>
              <a:t>Fewer issues of interest at a national level</a:t>
            </a:r>
          </a:p>
          <a:p>
            <a:pPr lvl="1"/>
            <a:endParaRPr lang="en-US" dirty="0"/>
          </a:p>
          <a:p>
            <a:pPr lvl="1"/>
            <a:r>
              <a:rPr lang="en-US" dirty="0"/>
              <a:t>Because more people can participate at lower levels of government and test policies through the judicial system, a filter is created for national issues, allowing only key problems or concerns through to the national government.</a:t>
            </a:r>
          </a:p>
        </p:txBody>
      </p:sp>
      <p:sp>
        <p:nvSpPr>
          <p:cNvPr id="3" name="Title 2"/>
          <p:cNvSpPr>
            <a:spLocks noGrp="1"/>
          </p:cNvSpPr>
          <p:nvPr>
            <p:ph type="title"/>
          </p:nvPr>
        </p:nvSpPr>
        <p:spPr/>
        <p:txBody>
          <a:bodyPr/>
          <a:lstStyle/>
          <a:p>
            <a:r>
              <a:rPr lang="en-US" dirty="0"/>
              <a:t>Decentralizing politics</a:t>
            </a:r>
          </a:p>
        </p:txBody>
      </p:sp>
    </p:spTree>
    <p:extLst>
      <p:ext uri="{BB962C8B-B14F-4D97-AF65-F5344CB8AC3E}">
        <p14:creationId xmlns:p14="http://schemas.microsoft.com/office/powerpoint/2010/main" val="58846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By creating divided and shared powers, there are fewer discussions about who should solve what issues. </a:t>
            </a:r>
          </a:p>
          <a:p>
            <a:pPr lvl="1"/>
            <a:r>
              <a:rPr lang="en-US" dirty="0"/>
              <a:t>States may act as a “testing ground” for policies. Results or complications can be observed by other states and/or the federal government. </a:t>
            </a:r>
          </a:p>
          <a:p>
            <a:pPr lvl="2"/>
            <a:r>
              <a:rPr lang="en-US" dirty="0"/>
              <a:t>Ex: Legalization of marijuana.</a:t>
            </a:r>
          </a:p>
          <a:p>
            <a:pPr lvl="1"/>
            <a:r>
              <a:rPr lang="en-US" dirty="0"/>
              <a:t>Policies “are subject to both the centralizing force of the national government and the dispersing force of the states,” meaning that the states help the federal government implement and enforce policies. </a:t>
            </a:r>
          </a:p>
          <a:p>
            <a:pPr lvl="2"/>
            <a:r>
              <a:rPr lang="en-US" dirty="0"/>
              <a:t>Ex: Federal government requires states to enforce to age restrictions on buying and consuming alcohol.</a:t>
            </a:r>
          </a:p>
        </p:txBody>
      </p:sp>
      <p:sp>
        <p:nvSpPr>
          <p:cNvPr id="3" name="Title 2"/>
          <p:cNvSpPr>
            <a:spLocks noGrp="1"/>
          </p:cNvSpPr>
          <p:nvPr>
            <p:ph type="title"/>
          </p:nvPr>
        </p:nvSpPr>
        <p:spPr/>
        <p:txBody>
          <a:bodyPr/>
          <a:lstStyle/>
          <a:p>
            <a:r>
              <a:rPr lang="en-US" dirty="0"/>
              <a:t>Decentralizing Policy</a:t>
            </a:r>
          </a:p>
        </p:txBody>
      </p:sp>
    </p:spTree>
    <p:extLst>
      <p:ext uri="{BB962C8B-B14F-4D97-AF65-F5344CB8AC3E}">
        <p14:creationId xmlns:p14="http://schemas.microsoft.com/office/powerpoint/2010/main" val="72963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Fiscal federalism: the pattern of spending, taxing, and providing grants in the federal system.</a:t>
            </a:r>
          </a:p>
          <a:p>
            <a:pPr lvl="1"/>
            <a:r>
              <a:rPr lang="en-US" dirty="0"/>
              <a:t>“The cornerstone of the federal government’s relationship with state and local governments.”</a:t>
            </a:r>
          </a:p>
          <a:p>
            <a:pPr lvl="1"/>
            <a:r>
              <a:rPr lang="en-US" dirty="0"/>
              <a:t>It creates a trade off in influence: whereas states elect national representatives, the national government can give the states money.</a:t>
            </a:r>
          </a:p>
          <a:p>
            <a:pPr lvl="2"/>
            <a:r>
              <a:rPr lang="en-US" dirty="0"/>
              <a:t>Grants-in-aid: federal funding set aside by Congress for state and local governments; the main thing the federal government uses to aid and influence.</a:t>
            </a:r>
          </a:p>
        </p:txBody>
      </p:sp>
      <p:sp>
        <p:nvSpPr>
          <p:cNvPr id="3" name="Title 2"/>
          <p:cNvSpPr>
            <a:spLocks noGrp="1"/>
          </p:cNvSpPr>
          <p:nvPr>
            <p:ph type="title"/>
          </p:nvPr>
        </p:nvSpPr>
        <p:spPr/>
        <p:txBody>
          <a:bodyPr/>
          <a:lstStyle/>
          <a:p>
            <a:r>
              <a:rPr lang="en-US" dirty="0"/>
              <a:t>Fiscal Federalism</a:t>
            </a:r>
          </a:p>
        </p:txBody>
      </p:sp>
    </p:spTree>
    <p:extLst>
      <p:ext uri="{BB962C8B-B14F-4D97-AF65-F5344CB8AC3E}">
        <p14:creationId xmlns:p14="http://schemas.microsoft.com/office/powerpoint/2010/main" val="3177129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on Your Own</a:t>
            </a:r>
          </a:p>
        </p:txBody>
      </p:sp>
      <p:sp>
        <p:nvSpPr>
          <p:cNvPr id="3" name="Content Placeholder 2"/>
          <p:cNvSpPr>
            <a:spLocks noGrp="1"/>
          </p:cNvSpPr>
          <p:nvPr>
            <p:ph idx="1"/>
          </p:nvPr>
        </p:nvSpPr>
        <p:spPr/>
        <p:txBody>
          <a:bodyPr/>
          <a:lstStyle/>
          <a:p>
            <a:r>
              <a:rPr lang="en-US" dirty="0"/>
              <a:t>Using pages 90-92, answer the following questions to include in your notes for this chapter. It will be helpful to copy down the questions.</a:t>
            </a:r>
          </a:p>
          <a:p>
            <a:pPr marL="914400" lvl="1" indent="-457200">
              <a:buFont typeface="+mj-lt"/>
              <a:buAutoNum type="arabicPeriod"/>
            </a:pPr>
            <a:r>
              <a:rPr lang="en-US" dirty="0"/>
              <a:t>Let’s talk about grants.</a:t>
            </a:r>
          </a:p>
          <a:p>
            <a:pPr marL="1371600" lvl="2" indent="-457200">
              <a:buFont typeface="+mj-lt"/>
              <a:buAutoNum type="alphaLcParenR"/>
            </a:pPr>
            <a:r>
              <a:rPr lang="en-US" dirty="0"/>
              <a:t>Explain each type of grant. What are they called? How are they used? </a:t>
            </a:r>
          </a:p>
          <a:p>
            <a:pPr marL="1371600" lvl="2" indent="-457200">
              <a:buFont typeface="+mj-lt"/>
              <a:buAutoNum type="alphaLcParenR"/>
            </a:pPr>
            <a:r>
              <a:rPr lang="en-US" dirty="0"/>
              <a:t>How are strings attached to a grant? Why does this happen?</a:t>
            </a:r>
          </a:p>
          <a:p>
            <a:pPr marL="1371600" lvl="2" indent="-457200">
              <a:buFont typeface="+mj-lt"/>
              <a:buAutoNum type="alphaLcParenR"/>
            </a:pPr>
            <a:r>
              <a:rPr lang="en-US" dirty="0"/>
              <a:t>Provide an example of each type of grant in action.</a:t>
            </a:r>
          </a:p>
          <a:p>
            <a:pPr marL="914400" lvl="1" indent="-457200">
              <a:buFont typeface="+mj-lt"/>
              <a:buAutoNum type="arabicPeriod"/>
            </a:pPr>
            <a:r>
              <a:rPr lang="en-US" dirty="0"/>
              <a:t>What is a mandate? How are these different from grant “strings”?</a:t>
            </a:r>
          </a:p>
          <a:p>
            <a:pPr marL="914400" lvl="1" indent="-457200">
              <a:buFont typeface="+mj-lt"/>
              <a:buAutoNum type="arabicPeriod"/>
            </a:pPr>
            <a:r>
              <a:rPr lang="en-US" dirty="0"/>
              <a:t>How does federal funding exhibit (or not, your call)…</a:t>
            </a:r>
          </a:p>
          <a:p>
            <a:pPr marL="1371600" lvl="2" indent="-457200">
              <a:buFont typeface="+mj-lt"/>
              <a:buAutoNum type="alphaLcParenR"/>
            </a:pPr>
            <a:r>
              <a:rPr lang="en-US" dirty="0"/>
              <a:t>Dual Federalism?</a:t>
            </a:r>
          </a:p>
          <a:p>
            <a:pPr marL="1371600" lvl="2" indent="-457200">
              <a:buFont typeface="+mj-lt"/>
              <a:buAutoNum type="alphaLcParenR"/>
            </a:pPr>
            <a:r>
              <a:rPr lang="en-US" dirty="0"/>
              <a:t>Cooperative Federalism?</a:t>
            </a:r>
          </a:p>
          <a:p>
            <a:pPr marL="1371600" lvl="2" indent="-457200">
              <a:buFont typeface="+mj-lt"/>
              <a:buAutoNum type="alphaLcParenR"/>
            </a:pPr>
            <a:r>
              <a:rPr lang="en-US" dirty="0"/>
              <a:t>Fiscal Federalism?</a:t>
            </a:r>
          </a:p>
        </p:txBody>
      </p:sp>
    </p:spTree>
    <p:extLst>
      <p:ext uri="{BB962C8B-B14F-4D97-AF65-F5344CB8AC3E}">
        <p14:creationId xmlns:p14="http://schemas.microsoft.com/office/powerpoint/2010/main" val="2844947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Most countries use the unitary system, which keeps power within the federal government.</a:t>
            </a:r>
          </a:p>
          <a:p>
            <a:pPr lvl="1"/>
            <a:r>
              <a:rPr lang="en-US" dirty="0"/>
              <a:t>Britain, France, China</a:t>
            </a:r>
          </a:p>
          <a:p>
            <a:r>
              <a:rPr lang="en-US" dirty="0"/>
              <a:t>Confederacies are also uncommon, and used to benefit multiple countries.</a:t>
            </a:r>
          </a:p>
          <a:p>
            <a:pPr lvl="1"/>
            <a:r>
              <a:rPr lang="en-US" dirty="0"/>
              <a:t>Examples: The EU, The Iroquois Confederation</a:t>
            </a:r>
          </a:p>
          <a:p>
            <a:pPr lvl="1"/>
            <a:r>
              <a:rPr lang="en-US" dirty="0"/>
              <a:t>The US began as a confederacy.</a:t>
            </a:r>
          </a:p>
        </p:txBody>
      </p:sp>
      <p:sp>
        <p:nvSpPr>
          <p:cNvPr id="3" name="Title 2"/>
          <p:cNvSpPr>
            <a:spLocks noGrp="1"/>
          </p:cNvSpPr>
          <p:nvPr>
            <p:ph type="title"/>
          </p:nvPr>
        </p:nvSpPr>
        <p:spPr/>
        <p:txBody>
          <a:bodyPr/>
          <a:lstStyle/>
          <a:p>
            <a:r>
              <a:rPr lang="en-US" dirty="0"/>
              <a:t>Other Systems</a:t>
            </a:r>
          </a:p>
        </p:txBody>
      </p:sp>
    </p:spTree>
    <p:extLst>
      <p:ext uri="{BB962C8B-B14F-4D97-AF65-F5344CB8AC3E}">
        <p14:creationId xmlns:p14="http://schemas.microsoft.com/office/powerpoint/2010/main" val="866780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on Your Own</a:t>
            </a:r>
          </a:p>
        </p:txBody>
      </p:sp>
      <p:sp>
        <p:nvSpPr>
          <p:cNvPr id="3" name="Content Placeholder 2"/>
          <p:cNvSpPr>
            <a:spLocks noGrp="1"/>
          </p:cNvSpPr>
          <p:nvPr>
            <p:ph idx="1"/>
          </p:nvPr>
        </p:nvSpPr>
        <p:spPr/>
        <p:txBody>
          <a:bodyPr>
            <a:normAutofit fontScale="92500" lnSpcReduction="10000"/>
          </a:bodyPr>
          <a:lstStyle/>
          <a:p>
            <a:r>
              <a:rPr lang="en-US" dirty="0"/>
              <a:t>Using pages 94-99, answer the following questions to include in your notes for this chapter. It will be helpful to copy down the questions. </a:t>
            </a:r>
          </a:p>
          <a:p>
            <a:pPr marL="914400" lvl="1" indent="-457200">
              <a:buFont typeface="+mj-lt"/>
              <a:buAutoNum type="arabicPeriod"/>
            </a:pPr>
            <a:r>
              <a:rPr lang="en-US" dirty="0"/>
              <a:t>Why would states prefer the status quo?</a:t>
            </a:r>
          </a:p>
          <a:p>
            <a:pPr marL="914400" lvl="1" indent="-457200">
              <a:buFont typeface="+mj-lt"/>
              <a:buAutoNum type="arabicPeriod"/>
            </a:pPr>
            <a:r>
              <a:rPr lang="en-US" dirty="0"/>
              <a:t>Create a thesis statement that either supports or opposes devolution/decentralization.</a:t>
            </a:r>
          </a:p>
          <a:p>
            <a:pPr marL="914400" lvl="1" indent="-457200">
              <a:buFont typeface="+mj-lt"/>
              <a:buAutoNum type="arabicPeriod"/>
            </a:pPr>
            <a:r>
              <a:rPr lang="en-US" dirty="0"/>
              <a:t>How relevant is the political cartoon on page 95 in describing federalism overall or a specific type of federalism?</a:t>
            </a:r>
          </a:p>
          <a:p>
            <a:pPr marL="914400" lvl="1" indent="-457200">
              <a:buFont typeface="+mj-lt"/>
              <a:buAutoNum type="arabicPeriod"/>
            </a:pPr>
            <a:r>
              <a:rPr lang="en-US" dirty="0"/>
              <a:t>What is New Judicial Federalism? Why is it being used?</a:t>
            </a:r>
          </a:p>
          <a:p>
            <a:pPr marL="914400" lvl="1" indent="-457200">
              <a:buFont typeface="+mj-lt"/>
              <a:buAutoNum type="arabicPeriod"/>
            </a:pPr>
            <a:r>
              <a:rPr lang="en-US" dirty="0"/>
              <a:t>Summarize ONE case from each section and its relation to federalism.</a:t>
            </a:r>
          </a:p>
          <a:p>
            <a:pPr marL="1371600" lvl="2" indent="-457200">
              <a:buFont typeface="+mj-lt"/>
              <a:buAutoNum type="alphaLcParenR"/>
            </a:pPr>
            <a:r>
              <a:rPr lang="en-US" dirty="0"/>
              <a:t>Commerce Power</a:t>
            </a:r>
          </a:p>
          <a:p>
            <a:pPr marL="1371600" lvl="2" indent="-457200">
              <a:buFont typeface="+mj-lt"/>
              <a:buAutoNum type="alphaLcParenR"/>
            </a:pPr>
            <a:r>
              <a:rPr lang="en-US" dirty="0"/>
              <a:t>11</a:t>
            </a:r>
            <a:r>
              <a:rPr lang="en-US" baseline="30000" dirty="0"/>
              <a:t>th</a:t>
            </a:r>
            <a:r>
              <a:rPr lang="en-US" dirty="0"/>
              <a:t> Amendment</a:t>
            </a:r>
          </a:p>
          <a:p>
            <a:pPr marL="1371600" lvl="2" indent="-457200">
              <a:buFont typeface="+mj-lt"/>
              <a:buAutoNum type="alphaLcParenR"/>
            </a:pPr>
            <a:r>
              <a:rPr lang="en-US" dirty="0"/>
              <a:t>10</a:t>
            </a:r>
            <a:r>
              <a:rPr lang="en-US" baseline="30000" dirty="0"/>
              <a:t>th</a:t>
            </a:r>
            <a:r>
              <a:rPr lang="en-US" dirty="0"/>
              <a:t> Amendment</a:t>
            </a:r>
          </a:p>
          <a:p>
            <a:pPr marL="1371600" lvl="2" indent="-457200">
              <a:buFont typeface="+mj-lt"/>
              <a:buAutoNum type="alphaLcParenR"/>
            </a:pPr>
            <a:r>
              <a:rPr lang="en-US" dirty="0"/>
              <a:t>Other</a:t>
            </a:r>
          </a:p>
        </p:txBody>
      </p:sp>
    </p:spTree>
    <p:extLst>
      <p:ext uri="{BB962C8B-B14F-4D97-AF65-F5344CB8AC3E}">
        <p14:creationId xmlns:p14="http://schemas.microsoft.com/office/powerpoint/2010/main" val="427946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American Federalism: A Visual</a:t>
            </a:r>
          </a:p>
        </p:txBody>
      </p:sp>
      <p:sp>
        <p:nvSpPr>
          <p:cNvPr id="4" name="Rounded Rectangle 3"/>
          <p:cNvSpPr/>
          <p:nvPr/>
        </p:nvSpPr>
        <p:spPr>
          <a:xfrm>
            <a:off x="5029200" y="2057400"/>
            <a:ext cx="1828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029200" y="2209800"/>
            <a:ext cx="1828800" cy="381000"/>
          </a:xfrm>
          <a:prstGeom prst="rect">
            <a:avLst/>
          </a:prstGeom>
          <a:noFill/>
        </p:spPr>
        <p:txBody>
          <a:bodyPr wrap="square" rtlCol="0">
            <a:spAutoFit/>
          </a:bodyPr>
          <a:lstStyle/>
          <a:p>
            <a:pPr algn="ctr"/>
            <a:r>
              <a:rPr lang="en-US" dirty="0"/>
              <a:t>Central Gov’t</a:t>
            </a:r>
          </a:p>
        </p:txBody>
      </p:sp>
      <p:sp>
        <p:nvSpPr>
          <p:cNvPr id="7" name="Rounded Rectangle 6"/>
          <p:cNvSpPr/>
          <p:nvPr/>
        </p:nvSpPr>
        <p:spPr>
          <a:xfrm>
            <a:off x="5029200" y="3124200"/>
            <a:ext cx="1828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181600" y="3249386"/>
            <a:ext cx="1447800" cy="381000"/>
          </a:xfrm>
          <a:prstGeom prst="rect">
            <a:avLst/>
          </a:prstGeom>
          <a:noFill/>
        </p:spPr>
        <p:txBody>
          <a:bodyPr wrap="square" rtlCol="0">
            <a:spAutoFit/>
          </a:bodyPr>
          <a:lstStyle/>
          <a:p>
            <a:pPr algn="ctr"/>
            <a:r>
              <a:rPr lang="en-US" dirty="0"/>
              <a:t>State Gov’t</a:t>
            </a:r>
          </a:p>
        </p:txBody>
      </p:sp>
      <p:sp>
        <p:nvSpPr>
          <p:cNvPr id="10" name="Rounded Rectangle 9"/>
          <p:cNvSpPr/>
          <p:nvPr/>
        </p:nvSpPr>
        <p:spPr>
          <a:xfrm>
            <a:off x="5050971" y="4191000"/>
            <a:ext cx="1828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181600" y="4343400"/>
            <a:ext cx="1524000" cy="369332"/>
          </a:xfrm>
          <a:prstGeom prst="rect">
            <a:avLst/>
          </a:prstGeom>
          <a:noFill/>
        </p:spPr>
        <p:txBody>
          <a:bodyPr wrap="square" rtlCol="0">
            <a:spAutoFit/>
          </a:bodyPr>
          <a:lstStyle/>
          <a:p>
            <a:pPr algn="ctr"/>
            <a:r>
              <a:rPr lang="en-US" dirty="0"/>
              <a:t>Local Gov’t</a:t>
            </a:r>
          </a:p>
        </p:txBody>
      </p:sp>
      <p:sp>
        <p:nvSpPr>
          <p:cNvPr id="12" name="Rounded Rectangle 11"/>
          <p:cNvSpPr/>
          <p:nvPr/>
        </p:nvSpPr>
        <p:spPr>
          <a:xfrm>
            <a:off x="2667000" y="3124200"/>
            <a:ext cx="1828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819400" y="3288268"/>
            <a:ext cx="1524000" cy="369332"/>
          </a:xfrm>
          <a:prstGeom prst="rect">
            <a:avLst/>
          </a:prstGeom>
          <a:noFill/>
        </p:spPr>
        <p:txBody>
          <a:bodyPr wrap="square" rtlCol="0">
            <a:spAutoFit/>
          </a:bodyPr>
          <a:lstStyle/>
          <a:p>
            <a:pPr algn="ctr"/>
            <a:r>
              <a:rPr lang="en-US" dirty="0"/>
              <a:t>Tribal Gov’t</a:t>
            </a:r>
          </a:p>
        </p:txBody>
      </p:sp>
      <p:cxnSp>
        <p:nvCxnSpPr>
          <p:cNvPr id="15" name="Straight Connector 14"/>
          <p:cNvCxnSpPr>
            <a:stCxn id="4" idx="2"/>
          </p:cNvCxnSpPr>
          <p:nvPr/>
        </p:nvCxnSpPr>
        <p:spPr>
          <a:xfrm>
            <a:off x="5943601" y="2743200"/>
            <a:ext cx="21771" cy="545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2"/>
            <a:endCxn id="10" idx="0"/>
          </p:cNvCxnSpPr>
          <p:nvPr/>
        </p:nvCxnSpPr>
        <p:spPr>
          <a:xfrm>
            <a:off x="5943601" y="3810000"/>
            <a:ext cx="2177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4" idx="1"/>
            <a:endCxn id="12" idx="0"/>
          </p:cNvCxnSpPr>
          <p:nvPr/>
        </p:nvCxnSpPr>
        <p:spPr>
          <a:xfrm flipH="1">
            <a:off x="3581400" y="2400300"/>
            <a:ext cx="1447800" cy="7239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ight Brace 19"/>
          <p:cNvSpPr/>
          <p:nvPr/>
        </p:nvSpPr>
        <p:spPr>
          <a:xfrm>
            <a:off x="7467600" y="3124200"/>
            <a:ext cx="231648" cy="1752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7699248" y="2667000"/>
            <a:ext cx="2282952" cy="2862322"/>
          </a:xfrm>
          <a:prstGeom prst="rect">
            <a:avLst/>
          </a:prstGeom>
          <a:noFill/>
        </p:spPr>
        <p:txBody>
          <a:bodyPr wrap="square" rtlCol="0">
            <a:spAutoFit/>
          </a:bodyPr>
          <a:lstStyle/>
          <a:p>
            <a:r>
              <a:rPr lang="en-US" dirty="0"/>
              <a:t>The relationship between state and local governments is similar to the unitary system since local governments get their power from the state. State governments get their power from the Constitution.</a:t>
            </a:r>
          </a:p>
        </p:txBody>
      </p:sp>
      <p:sp>
        <p:nvSpPr>
          <p:cNvPr id="22" name="Right Brace 21"/>
          <p:cNvSpPr/>
          <p:nvPr/>
        </p:nvSpPr>
        <p:spPr>
          <a:xfrm rot="5400000">
            <a:off x="3390900" y="3336471"/>
            <a:ext cx="381000" cy="13599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2667000" y="4178940"/>
            <a:ext cx="2057401" cy="2308324"/>
          </a:xfrm>
          <a:prstGeom prst="rect">
            <a:avLst/>
          </a:prstGeom>
          <a:noFill/>
        </p:spPr>
        <p:txBody>
          <a:bodyPr wrap="square" rtlCol="0">
            <a:spAutoFit/>
          </a:bodyPr>
          <a:lstStyle/>
          <a:p>
            <a:r>
              <a:rPr lang="en-US" dirty="0"/>
              <a:t>Tribal governments are considered “domestic dependent nations.” They are both outside and inside of American federalism.</a:t>
            </a:r>
          </a:p>
        </p:txBody>
      </p:sp>
    </p:spTree>
    <p:extLst>
      <p:ext uri="{BB962C8B-B14F-4D97-AF65-F5344CB8AC3E}">
        <p14:creationId xmlns:p14="http://schemas.microsoft.com/office/powerpoint/2010/main" val="425377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p:bldP spid="22" grpId="0" animBg="1"/>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Federalism?</a:t>
            </a:r>
          </a:p>
        </p:txBody>
      </p:sp>
      <p:sp>
        <p:nvSpPr>
          <p:cNvPr id="3" name="Content Placeholder 2"/>
          <p:cNvSpPr>
            <a:spLocks noGrp="1"/>
          </p:cNvSpPr>
          <p:nvPr>
            <p:ph idx="1"/>
          </p:nvPr>
        </p:nvSpPr>
        <p:spPr/>
        <p:txBody>
          <a:bodyPr/>
          <a:lstStyle/>
          <a:p>
            <a:r>
              <a:rPr lang="en-US" dirty="0"/>
              <a:t>Provides a means to ensure stability while empowering the states to govern in the areas closest to the everyday lives of their citizens.</a:t>
            </a:r>
          </a:p>
          <a:p>
            <a:pPr lvl="1"/>
            <a:r>
              <a:rPr lang="en-US" dirty="0"/>
              <a:t>Retained state traditions and local power while establishing a national government that could handle overarching problems.</a:t>
            </a:r>
          </a:p>
          <a:p>
            <a:pPr lvl="1"/>
            <a:r>
              <a:rPr lang="en-US" dirty="0"/>
              <a:t>Size and regional isolation.</a:t>
            </a:r>
          </a:p>
          <a:p>
            <a:pPr lvl="1"/>
            <a:r>
              <a:rPr lang="en-US" dirty="0"/>
              <a:t>Allows for political subcultures with a “variety of interests to influence government.”</a:t>
            </a:r>
          </a:p>
        </p:txBody>
      </p:sp>
    </p:spTree>
    <p:extLst>
      <p:ext uri="{BB962C8B-B14F-4D97-AF65-F5344CB8AC3E}">
        <p14:creationId xmlns:p14="http://schemas.microsoft.com/office/powerpoint/2010/main" val="1518843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Arguments Against Federalism</a:t>
            </a:r>
          </a:p>
        </p:txBody>
      </p:sp>
      <p:sp>
        <p:nvSpPr>
          <p:cNvPr id="3" name="Content Placeholder 2"/>
          <p:cNvSpPr>
            <a:spLocks noGrp="1"/>
          </p:cNvSpPr>
          <p:nvPr>
            <p:ph idx="1"/>
          </p:nvPr>
        </p:nvSpPr>
        <p:spPr/>
        <p:txBody>
          <a:bodyPr/>
          <a:lstStyle/>
          <a:p>
            <a:r>
              <a:rPr lang="en-US" dirty="0"/>
              <a:t>State and local interests may block progress on national plans. </a:t>
            </a:r>
          </a:p>
          <a:p>
            <a:r>
              <a:rPr lang="en-US" dirty="0"/>
              <a:t>Smaller political units are more likely to be dominated by a single interest or group, limiting minority rights.</a:t>
            </a:r>
          </a:p>
          <a:p>
            <a:r>
              <a:rPr lang="en-US" dirty="0"/>
              <a:t>Inequalities exist among states. </a:t>
            </a:r>
          </a:p>
          <a:p>
            <a:r>
              <a:rPr lang="en-US" dirty="0"/>
              <a:t>National powers can expand at the expense of the states. </a:t>
            </a:r>
          </a:p>
        </p:txBody>
      </p:sp>
    </p:spTree>
    <p:extLst>
      <p:ext uri="{BB962C8B-B14F-4D97-AF65-F5344CB8AC3E}">
        <p14:creationId xmlns:p14="http://schemas.microsoft.com/office/powerpoint/2010/main" val="1270217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Federalism and the Constitution</a:t>
            </a:r>
          </a:p>
        </p:txBody>
      </p:sp>
      <p:sp>
        <p:nvSpPr>
          <p:cNvPr id="3" name="Content Placeholder 2"/>
          <p:cNvSpPr>
            <a:spLocks noGrp="1"/>
          </p:cNvSpPr>
          <p:nvPr>
            <p:ph idx="1"/>
          </p:nvPr>
        </p:nvSpPr>
        <p:spPr/>
        <p:txBody>
          <a:bodyPr/>
          <a:lstStyle/>
          <a:p>
            <a:r>
              <a:rPr lang="en-US" dirty="0"/>
              <a:t>Federalism is not directly mentioned in the Constitution, but its attributes are. </a:t>
            </a:r>
          </a:p>
          <a:p>
            <a:pPr lvl="1"/>
            <a:r>
              <a:rPr lang="en-US" dirty="0"/>
              <a:t>This is shown through the different types of powers within the Constitution and their distribution. </a:t>
            </a:r>
          </a:p>
          <a:p>
            <a:pPr lvl="1"/>
            <a:r>
              <a:rPr lang="en-US" dirty="0"/>
              <a:t>These powers can be classified as belonging to the national government, the states, or prohibited to both.</a:t>
            </a:r>
          </a:p>
        </p:txBody>
      </p:sp>
    </p:spTree>
    <p:extLst>
      <p:ext uri="{BB962C8B-B14F-4D97-AF65-F5344CB8AC3E}">
        <p14:creationId xmlns:p14="http://schemas.microsoft.com/office/powerpoint/2010/main" val="69090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Constitution also makes it clears that while federalism creates different levels of government, there is still a hierarchy. </a:t>
            </a:r>
          </a:p>
          <a:p>
            <a:pPr lvl="1"/>
            <a:r>
              <a:rPr lang="en-US" dirty="0"/>
              <a:t>The Supremacy Clause (Art. 6): federal law takes precedent over state laws, states cannot  make and/or enforce laws that work against the Constitution or federal law.</a:t>
            </a:r>
          </a:p>
        </p:txBody>
      </p:sp>
      <p:sp>
        <p:nvSpPr>
          <p:cNvPr id="3" name="Title 2"/>
          <p:cNvSpPr>
            <a:spLocks noGrp="1"/>
          </p:cNvSpPr>
          <p:nvPr>
            <p:ph type="title"/>
          </p:nvPr>
        </p:nvSpPr>
        <p:spPr/>
        <p:txBody>
          <a:bodyPr/>
          <a:lstStyle/>
          <a:p>
            <a:r>
              <a:rPr lang="en-US" dirty="0"/>
              <a:t>Federalism and the Constitution</a:t>
            </a:r>
          </a:p>
        </p:txBody>
      </p:sp>
    </p:spTree>
    <p:extLst>
      <p:ext uri="{BB962C8B-B14F-4D97-AF65-F5344CB8AC3E}">
        <p14:creationId xmlns:p14="http://schemas.microsoft.com/office/powerpoint/2010/main" val="1167960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This does not mean that the federal government can usurp state power.</a:t>
            </a:r>
          </a:p>
          <a:p>
            <a:pPr lvl="1"/>
            <a:r>
              <a:rPr lang="en-US" dirty="0"/>
              <a:t>The Tenth Amendment: “The powers not delegated to the United States by the Constitution, nor prohibited by it to the States, are reserved to the States respectively, or to the people.”</a:t>
            </a:r>
          </a:p>
          <a:p>
            <a:pPr lvl="2"/>
            <a:r>
              <a:rPr lang="en-US" i="1" dirty="0"/>
              <a:t>US v. Darby</a:t>
            </a:r>
            <a:r>
              <a:rPr lang="en-US" dirty="0"/>
              <a:t> (1941): The Supreme Court ruled that the 10</a:t>
            </a:r>
            <a:r>
              <a:rPr lang="en-US" baseline="30000" dirty="0"/>
              <a:t>th</a:t>
            </a:r>
            <a:r>
              <a:rPr lang="en-US" dirty="0"/>
              <a:t> Amendment is a “constitutional truism, [that is] a mere assertion that the states have independent powers of their own, not a declaration that states powers are superior.”</a:t>
            </a:r>
            <a:endParaRPr lang="en-US" i="1" dirty="0"/>
          </a:p>
        </p:txBody>
      </p:sp>
      <p:sp>
        <p:nvSpPr>
          <p:cNvPr id="3" name="Title 2"/>
          <p:cNvSpPr>
            <a:spLocks noGrp="1"/>
          </p:cNvSpPr>
          <p:nvPr>
            <p:ph type="title"/>
          </p:nvPr>
        </p:nvSpPr>
        <p:spPr/>
        <p:txBody>
          <a:bodyPr/>
          <a:lstStyle/>
          <a:p>
            <a:r>
              <a:rPr lang="en-US" dirty="0"/>
              <a:t>Federalism and the Constitution</a:t>
            </a:r>
          </a:p>
        </p:txBody>
      </p:sp>
    </p:spTree>
    <p:extLst>
      <p:ext uri="{BB962C8B-B14F-4D97-AF65-F5344CB8AC3E}">
        <p14:creationId xmlns:p14="http://schemas.microsoft.com/office/powerpoint/2010/main" val="124790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948</TotalTime>
  <Words>2106</Words>
  <Application>Microsoft Office PowerPoint</Application>
  <PresentationFormat>Widescreen</PresentationFormat>
  <Paragraphs>160</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AP Government</vt:lpstr>
      <vt:lpstr>Federalism</vt:lpstr>
      <vt:lpstr>Other Systems</vt:lpstr>
      <vt:lpstr>American Federalism: A Visual</vt:lpstr>
      <vt:lpstr>Why Federalism?</vt:lpstr>
      <vt:lpstr>Arguments Against Federalism</vt:lpstr>
      <vt:lpstr>Federalism and the Constitution</vt:lpstr>
      <vt:lpstr>Federalism and the Constitution</vt:lpstr>
      <vt:lpstr>Federalism and the Constitution</vt:lpstr>
      <vt:lpstr>Relation between State &amp; National Powers</vt:lpstr>
      <vt:lpstr>Relation between State &amp; National Powers</vt:lpstr>
      <vt:lpstr>Relation between State &amp; National Powers</vt:lpstr>
      <vt:lpstr>PowerPoint Presentation</vt:lpstr>
      <vt:lpstr>Relation between State &amp; National Powers</vt:lpstr>
      <vt:lpstr>PowerPoint Presentation</vt:lpstr>
      <vt:lpstr>Relation between State &amp; National Powers</vt:lpstr>
      <vt:lpstr>State Powers</vt:lpstr>
      <vt:lpstr>State Obligations</vt:lpstr>
      <vt:lpstr>Checks and Balances</vt:lpstr>
      <vt:lpstr>Changes to Federalism</vt:lpstr>
      <vt:lpstr>Changes to Federalism</vt:lpstr>
      <vt:lpstr>PowerPoint Presentation</vt:lpstr>
      <vt:lpstr>PowerPoint Presentation</vt:lpstr>
      <vt:lpstr>PowerPoint Presentation</vt:lpstr>
      <vt:lpstr>Decentralization</vt:lpstr>
      <vt:lpstr>Decentralizing politics</vt:lpstr>
      <vt:lpstr>Decentralizing Policy</vt:lpstr>
      <vt:lpstr>Fiscal Federalism</vt:lpstr>
      <vt:lpstr>Notes on Your Own</vt:lpstr>
      <vt:lpstr>Notes on Your Own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Government</dc:title>
  <dc:creator>Jennifer</dc:creator>
  <cp:lastModifiedBy>Jennifer</cp:lastModifiedBy>
  <cp:revision>12</cp:revision>
  <dcterms:created xsi:type="dcterms:W3CDTF">2019-05-30T23:47:40Z</dcterms:created>
  <dcterms:modified xsi:type="dcterms:W3CDTF">2019-06-04T21:49:32Z</dcterms:modified>
</cp:coreProperties>
</file>