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66"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3CBB33-672A-43B9-A12C-E4C83A619834}"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270553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CBB33-672A-43B9-A12C-E4C83A619834}"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356500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CBB33-672A-43B9-A12C-E4C83A619834}"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16158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CBB33-672A-43B9-A12C-E4C83A619834}"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217435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3CBB33-672A-43B9-A12C-E4C83A619834}"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161907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3CBB33-672A-43B9-A12C-E4C83A619834}"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369323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3CBB33-672A-43B9-A12C-E4C83A619834}" type="datetimeFigureOut">
              <a:rPr lang="en-US" smtClean="0"/>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221183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3CBB33-672A-43B9-A12C-E4C83A619834}" type="datetimeFigureOut">
              <a:rPr lang="en-US" smtClean="0"/>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407388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CBB33-672A-43B9-A12C-E4C83A619834}" type="datetimeFigureOut">
              <a:rPr lang="en-US" smtClean="0"/>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240693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3CBB33-672A-43B9-A12C-E4C83A619834}"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177804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3CBB33-672A-43B9-A12C-E4C83A619834}"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D4B82-1CC4-4DB7-84DB-6CA61209C83A}" type="slidenum">
              <a:rPr lang="en-US" smtClean="0"/>
              <a:t>‹#›</a:t>
            </a:fld>
            <a:endParaRPr lang="en-US"/>
          </a:p>
        </p:txBody>
      </p:sp>
    </p:spTree>
    <p:extLst>
      <p:ext uri="{BB962C8B-B14F-4D97-AF65-F5344CB8AC3E}">
        <p14:creationId xmlns:p14="http://schemas.microsoft.com/office/powerpoint/2010/main" val="1874967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CBB33-672A-43B9-A12C-E4C83A619834}" type="datetimeFigureOut">
              <a:rPr lang="en-US" smtClean="0"/>
              <a:t>6/4/2019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D4B82-1CC4-4DB7-84DB-6CA61209C83A}" type="slidenum">
              <a:rPr lang="en-US" smtClean="0"/>
              <a:t>‹#›</a:t>
            </a:fld>
            <a:endParaRPr lang="en-US"/>
          </a:p>
        </p:txBody>
      </p:sp>
    </p:spTree>
    <p:extLst>
      <p:ext uri="{BB962C8B-B14F-4D97-AF65-F5344CB8AC3E}">
        <p14:creationId xmlns:p14="http://schemas.microsoft.com/office/powerpoint/2010/main" val="3212629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Government</a:t>
            </a:r>
            <a:endParaRPr lang="en-US" dirty="0"/>
          </a:p>
        </p:txBody>
      </p:sp>
      <p:sp>
        <p:nvSpPr>
          <p:cNvPr id="3" name="Subtitle 2"/>
          <p:cNvSpPr>
            <a:spLocks noGrp="1"/>
          </p:cNvSpPr>
          <p:nvPr>
            <p:ph type="subTitle" idx="1"/>
          </p:nvPr>
        </p:nvSpPr>
        <p:spPr/>
        <p:txBody>
          <a:bodyPr/>
          <a:lstStyle/>
          <a:p>
            <a:r>
              <a:rPr lang="en-US" dirty="0" smtClean="0"/>
              <a:t>Unit 2: Rights and Liberties</a:t>
            </a:r>
          </a:p>
          <a:p>
            <a:r>
              <a:rPr lang="en-US" dirty="0" smtClean="0"/>
              <a:t>Chapter 4 </a:t>
            </a:r>
            <a:r>
              <a:rPr lang="en-US" smtClean="0"/>
              <a:t>| </a:t>
            </a:r>
            <a:r>
              <a:rPr lang="en-US" smtClean="0"/>
              <a:t>16 slides</a:t>
            </a:r>
            <a:endParaRPr lang="en-US" dirty="0"/>
          </a:p>
        </p:txBody>
      </p:sp>
    </p:spTree>
    <p:extLst>
      <p:ext uri="{BB962C8B-B14F-4D97-AF65-F5344CB8AC3E}">
        <p14:creationId xmlns:p14="http://schemas.microsoft.com/office/powerpoint/2010/main" val="3539216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 on the Press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Libel: a written defamation of a person’s character, reputation, business, or property; like slander only written.</a:t>
            </a:r>
          </a:p>
          <a:p>
            <a:pPr lvl="1"/>
            <a:r>
              <a:rPr lang="en-US" dirty="0" smtClean="0"/>
              <a:t>Actual malice: knowledge of and disregard for the falseness of a statement with full intent to harm.</a:t>
            </a:r>
          </a:p>
          <a:p>
            <a:pPr lvl="2"/>
            <a:r>
              <a:rPr lang="en-US" dirty="0" smtClean="0"/>
              <a:t>Because of their access to public mediums, public figures must prove actual malice in defamation cases.</a:t>
            </a:r>
          </a:p>
          <a:p>
            <a:r>
              <a:rPr lang="en-US" dirty="0" smtClean="0"/>
              <a:t>Gag Orders: an order written by a judge restricting the publication of news about a trial to protect the right to a fair trial. </a:t>
            </a:r>
          </a:p>
          <a:p>
            <a:r>
              <a:rPr lang="en-US" dirty="0" smtClean="0"/>
              <a:t>Films and online video outlets mainly censor themselves. Music and TV have the least protection. </a:t>
            </a:r>
          </a:p>
          <a:p>
            <a:pPr lvl="1"/>
            <a:r>
              <a:rPr lang="en-US" dirty="0" smtClean="0"/>
              <a:t>Federal Communications Commission (FCC): governmental agency that regulates public airwaves/frequencies which can impose sanctions regarding obscenity and unprotected speech.</a:t>
            </a:r>
          </a:p>
          <a:p>
            <a:pPr marL="457200" lvl="1" indent="0">
              <a:buNone/>
            </a:pPr>
            <a:endParaRPr lang="en-US" dirty="0"/>
          </a:p>
        </p:txBody>
      </p:sp>
    </p:spTree>
    <p:extLst>
      <p:ext uri="{BB962C8B-B14F-4D97-AF65-F5344CB8AC3E}">
        <p14:creationId xmlns:p14="http://schemas.microsoft.com/office/powerpoint/2010/main" val="103926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Assembly and Petition </a:t>
            </a:r>
            <a:endParaRPr lang="en-US" dirty="0"/>
          </a:p>
        </p:txBody>
      </p:sp>
      <p:sp>
        <p:nvSpPr>
          <p:cNvPr id="3" name="Content Placeholder 2"/>
          <p:cNvSpPr>
            <a:spLocks noGrp="1"/>
          </p:cNvSpPr>
          <p:nvPr>
            <p:ph idx="1"/>
          </p:nvPr>
        </p:nvSpPr>
        <p:spPr/>
        <p:txBody>
          <a:bodyPr/>
          <a:lstStyle/>
          <a:p>
            <a:r>
              <a:rPr lang="en-US" dirty="0" smtClean="0"/>
              <a:t>Protection for the “ability of private citizens to communicate their ideas on public issues [and] join interest groups and lobby the government.”</a:t>
            </a:r>
            <a:endParaRPr lang="en-US" dirty="0"/>
          </a:p>
        </p:txBody>
      </p:sp>
    </p:spTree>
    <p:extLst>
      <p:ext uri="{BB962C8B-B14F-4D97-AF65-F5344CB8AC3E}">
        <p14:creationId xmlns:p14="http://schemas.microsoft.com/office/powerpoint/2010/main" val="4032654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p:txBody>
          <a:bodyPr/>
          <a:lstStyle/>
          <a:p>
            <a:r>
              <a:rPr lang="en-US" dirty="0" smtClean="0"/>
              <a:t>While never directly mentioned in any one amendment, the right to privacy can be seen as implied by several (namely Amendments 4 and 9). </a:t>
            </a:r>
          </a:p>
          <a:p>
            <a:pPr lvl="1"/>
            <a:r>
              <a:rPr lang="en-US" dirty="0" smtClean="0"/>
              <a:t>Some of the issues surrounding and individual’s right to privacy include: information privacy, abortion, “right to die”/assisted suicide, and security issues like the Patriot Act, wire taps, and release of data such as internet searches, phone logs, and GPS data.</a:t>
            </a:r>
            <a:endParaRPr lang="en-US" dirty="0"/>
          </a:p>
        </p:txBody>
      </p:sp>
    </p:spTree>
    <p:extLst>
      <p:ext uri="{BB962C8B-B14F-4D97-AF65-F5344CB8AC3E}">
        <p14:creationId xmlns:p14="http://schemas.microsoft.com/office/powerpoint/2010/main" val="57547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the Accused</a:t>
            </a:r>
            <a:endParaRPr lang="en-US" dirty="0"/>
          </a:p>
        </p:txBody>
      </p:sp>
      <p:sp>
        <p:nvSpPr>
          <p:cNvPr id="3" name="Content Placeholder 2"/>
          <p:cNvSpPr>
            <a:spLocks noGrp="1"/>
          </p:cNvSpPr>
          <p:nvPr>
            <p:ph idx="1"/>
          </p:nvPr>
        </p:nvSpPr>
        <p:spPr/>
        <p:txBody>
          <a:bodyPr/>
          <a:lstStyle/>
          <a:p>
            <a:r>
              <a:rPr lang="en-US" dirty="0" smtClean="0"/>
              <a:t>Include Amendments 4 through 8. </a:t>
            </a:r>
          </a:p>
          <a:p>
            <a:pPr lvl="1"/>
            <a:r>
              <a:rPr lang="en-US" dirty="0" smtClean="0"/>
              <a:t>All citizens, criminal suspects or otherwise, have the right to due process of law and fair treatment.</a:t>
            </a:r>
          </a:p>
          <a:p>
            <a:pPr lvl="1"/>
            <a:r>
              <a:rPr lang="en-US" dirty="0" smtClean="0"/>
              <a:t>Due process of law: things cannot be taken away from you without a legal process. </a:t>
            </a:r>
          </a:p>
        </p:txBody>
      </p:sp>
    </p:spTree>
    <p:extLst>
      <p:ext uri="{BB962C8B-B14F-4D97-AF65-F5344CB8AC3E}">
        <p14:creationId xmlns:p14="http://schemas.microsoft.com/office/powerpoint/2010/main" val="3433627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the Accused</a:t>
            </a:r>
            <a:endParaRPr lang="en-US" dirty="0"/>
          </a:p>
        </p:txBody>
      </p:sp>
      <p:sp>
        <p:nvSpPr>
          <p:cNvPr id="3" name="Content Placeholder 2"/>
          <p:cNvSpPr>
            <a:spLocks noGrp="1"/>
          </p:cNvSpPr>
          <p:nvPr>
            <p:ph idx="1"/>
          </p:nvPr>
        </p:nvSpPr>
        <p:spPr/>
        <p:txBody>
          <a:bodyPr/>
          <a:lstStyle/>
          <a:p>
            <a:r>
              <a:rPr lang="en-US" dirty="0" smtClean="0"/>
              <a:t>Updates to these rights:</a:t>
            </a:r>
          </a:p>
          <a:p>
            <a:pPr lvl="1"/>
            <a:r>
              <a:rPr lang="en-US" dirty="0" smtClean="0"/>
              <a:t>1910s: Exclusionary rule—policy that forbids the admission of illegally obtained evidence at trial. (tested </a:t>
            </a:r>
            <a:r>
              <a:rPr lang="en-US" i="1" dirty="0" err="1" smtClean="0"/>
              <a:t>Mapp</a:t>
            </a:r>
            <a:r>
              <a:rPr lang="en-US" i="1" dirty="0" smtClean="0"/>
              <a:t> v. Ohio</a:t>
            </a:r>
            <a:r>
              <a:rPr lang="en-US" dirty="0" smtClean="0"/>
              <a:t>, 1961)</a:t>
            </a:r>
          </a:p>
          <a:p>
            <a:pPr lvl="1"/>
            <a:r>
              <a:rPr lang="en-US" dirty="0" smtClean="0"/>
              <a:t>1940s: only criminal defendants in a capital (death penalty) case automatically had the right to counsel. (</a:t>
            </a:r>
            <a:r>
              <a:rPr lang="en-US" i="1" dirty="0" smtClean="0"/>
              <a:t>Betts v. Brady</a:t>
            </a:r>
            <a:r>
              <a:rPr lang="en-US" dirty="0"/>
              <a:t>)</a:t>
            </a:r>
            <a:endParaRPr lang="en-US" dirty="0" smtClean="0"/>
          </a:p>
          <a:p>
            <a:pPr lvl="1"/>
            <a:r>
              <a:rPr lang="en-US" dirty="0" smtClean="0"/>
              <a:t>1963: if anyone accused of a felony cannot afford a lawyer, one will be provided at government expense. (</a:t>
            </a:r>
            <a:r>
              <a:rPr lang="en-US" i="1" dirty="0" smtClean="0"/>
              <a:t>Gideon v. Wainwright</a:t>
            </a:r>
            <a:r>
              <a:rPr lang="en-US" dirty="0" smtClean="0"/>
              <a:t>)</a:t>
            </a:r>
          </a:p>
          <a:p>
            <a:pPr lvl="1"/>
            <a:r>
              <a:rPr lang="en-US" dirty="0" smtClean="0"/>
              <a:t>1966: suspects in all criminal investigations must be informed of their rights at the time of arrest. (</a:t>
            </a:r>
            <a:r>
              <a:rPr lang="en-US" i="1" dirty="0" smtClean="0"/>
              <a:t>Miranda v. Arizona</a:t>
            </a:r>
            <a:r>
              <a:rPr lang="en-US" dirty="0" smtClean="0"/>
              <a:t>)</a:t>
            </a:r>
          </a:p>
          <a:p>
            <a:pPr lvl="2"/>
            <a:r>
              <a:rPr lang="en-US" dirty="0" smtClean="0"/>
              <a:t>Exceptions: public-safety exception, express conduct—suspects must directly state their want of counsel and/or to remain silent.</a:t>
            </a:r>
            <a:endParaRPr lang="en-US" dirty="0"/>
          </a:p>
        </p:txBody>
      </p:sp>
    </p:spTree>
    <p:extLst>
      <p:ext uri="{BB962C8B-B14F-4D97-AF65-F5344CB8AC3E}">
        <p14:creationId xmlns:p14="http://schemas.microsoft.com/office/powerpoint/2010/main" val="2928628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“Cruel and Unusual Punishment”</a:t>
            </a:r>
            <a:endParaRPr lang="en-US" dirty="0"/>
          </a:p>
        </p:txBody>
      </p:sp>
      <p:sp>
        <p:nvSpPr>
          <p:cNvPr id="3" name="Content Placeholder 2"/>
          <p:cNvSpPr>
            <a:spLocks noGrp="1"/>
          </p:cNvSpPr>
          <p:nvPr>
            <p:ph idx="1"/>
          </p:nvPr>
        </p:nvSpPr>
        <p:spPr/>
        <p:txBody>
          <a:bodyPr/>
          <a:lstStyle/>
          <a:p>
            <a:r>
              <a:rPr lang="en-US" dirty="0" smtClean="0"/>
              <a:t>Capital punishment is still widely debated in the US. </a:t>
            </a:r>
          </a:p>
          <a:p>
            <a:r>
              <a:rPr lang="en-US" dirty="0" smtClean="0"/>
              <a:t>The Supreme Court asked states to make their laws concerning the application of the death penalty more precise in order to be consistent instead of simply letting juries decide. </a:t>
            </a:r>
          </a:p>
          <a:p>
            <a:pPr lvl="1"/>
            <a:r>
              <a:rPr lang="en-US" dirty="0" smtClean="0"/>
              <a:t>Bifurcated procedure: upheld by the Supreme Court, it creates a two-step process for putting the death penalty in place. </a:t>
            </a:r>
          </a:p>
          <a:p>
            <a:pPr lvl="2"/>
            <a:r>
              <a:rPr lang="en-US" dirty="0" smtClean="0"/>
              <a:t>First, “a jury determines the guilt or innocence of the defendant for a crime that has been determined by statute to be punishable by death.” </a:t>
            </a:r>
          </a:p>
          <a:p>
            <a:pPr lvl="2"/>
            <a:r>
              <a:rPr lang="en-US" dirty="0" smtClean="0"/>
              <a:t>Second, if the defendant is found guilty the jury will reconvene to consider all relevant evidence to determine if the death penalty is warranted. </a:t>
            </a:r>
          </a:p>
        </p:txBody>
      </p:sp>
    </p:spTree>
    <p:extLst>
      <p:ext uri="{BB962C8B-B14F-4D97-AF65-F5344CB8AC3E}">
        <p14:creationId xmlns:p14="http://schemas.microsoft.com/office/powerpoint/2010/main" val="248653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“Thirty-two states, the military, and the federal government have capital punishment laws” using the bifurcated procedure. </a:t>
            </a:r>
          </a:p>
          <a:p>
            <a:pPr lvl="1"/>
            <a:r>
              <a:rPr lang="en-US" dirty="0" smtClean="0"/>
              <a:t>State governments are generally responsible for executions. </a:t>
            </a:r>
          </a:p>
          <a:p>
            <a:pPr lvl="1"/>
            <a:r>
              <a:rPr lang="en-US" dirty="0" smtClean="0"/>
              <a:t>The US government has held three executions since 1961, while the US military has not held an execution since 1961. </a:t>
            </a:r>
            <a:endParaRPr lang="en-US" dirty="0"/>
          </a:p>
        </p:txBody>
      </p:sp>
      <p:pic>
        <p:nvPicPr>
          <p:cNvPr id="1026" name="Picture 2" descr="https://deathpenaltyinfo.org/images/ModernEraExecutions_149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087" y="587828"/>
            <a:ext cx="10629713" cy="578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28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out)">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Liberties</a:t>
            </a:r>
            <a:endParaRPr lang="en-US" dirty="0"/>
          </a:p>
        </p:txBody>
      </p:sp>
      <p:sp>
        <p:nvSpPr>
          <p:cNvPr id="3" name="Content Placeholder 2"/>
          <p:cNvSpPr>
            <a:spLocks noGrp="1"/>
          </p:cNvSpPr>
          <p:nvPr>
            <p:ph idx="1"/>
          </p:nvPr>
        </p:nvSpPr>
        <p:spPr/>
        <p:txBody>
          <a:bodyPr/>
          <a:lstStyle/>
          <a:p>
            <a:r>
              <a:rPr lang="en-US" dirty="0" smtClean="0"/>
              <a:t>Express limits on the government’s ability to interfere in individual lives and the exercise of popular sovereignty.</a:t>
            </a:r>
          </a:p>
          <a:p>
            <a:pPr lvl="1"/>
            <a:r>
              <a:rPr lang="en-US" dirty="0" smtClean="0"/>
              <a:t>The Bill of Rights attached to the US applies to the national government, while state constitutions have since included bills of rights on their own. </a:t>
            </a:r>
          </a:p>
          <a:p>
            <a:pPr lvl="1"/>
            <a:r>
              <a:rPr lang="en-US" dirty="0" smtClean="0"/>
              <a:t>It wasn’t until the Reconstruction Amendments that both the national and state governments would be limited in this way together.</a:t>
            </a:r>
          </a:p>
          <a:p>
            <a:pPr lvl="2"/>
            <a:r>
              <a:rPr lang="en-US" dirty="0" smtClean="0"/>
              <a:t>Incorporation Theory: the idea that most of the protections under the Bill of Rights apply to state governments through the 14</a:t>
            </a:r>
            <a:r>
              <a:rPr lang="en-US" baseline="30000" dirty="0" smtClean="0"/>
              <a:t>th</a:t>
            </a:r>
            <a:r>
              <a:rPr lang="en-US" dirty="0" smtClean="0"/>
              <a:t> Amendments due process clause. </a:t>
            </a:r>
            <a:endParaRPr lang="en-US" dirty="0"/>
          </a:p>
        </p:txBody>
      </p:sp>
    </p:spTree>
    <p:extLst>
      <p:ext uri="{BB962C8B-B14F-4D97-AF65-F5344CB8AC3E}">
        <p14:creationId xmlns:p14="http://schemas.microsoft.com/office/powerpoint/2010/main" val="267892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Religion</a:t>
            </a:r>
            <a:endParaRPr lang="en-US" dirty="0"/>
          </a:p>
        </p:txBody>
      </p:sp>
      <p:sp>
        <p:nvSpPr>
          <p:cNvPr id="3" name="Content Placeholder 2"/>
          <p:cNvSpPr>
            <a:spLocks noGrp="1"/>
          </p:cNvSpPr>
          <p:nvPr>
            <p:ph idx="1"/>
          </p:nvPr>
        </p:nvSpPr>
        <p:spPr/>
        <p:txBody>
          <a:bodyPr/>
          <a:lstStyle/>
          <a:p>
            <a:r>
              <a:rPr lang="en-US" dirty="0" smtClean="0"/>
              <a:t>Establishment Clause (1</a:t>
            </a:r>
            <a:r>
              <a:rPr lang="en-US" baseline="30000" dirty="0" smtClean="0"/>
              <a:t>st</a:t>
            </a:r>
            <a:r>
              <a:rPr lang="en-US" dirty="0" smtClean="0"/>
              <a:t> A.): prohibits the establishment of a church supported by the national government</a:t>
            </a:r>
          </a:p>
          <a:p>
            <a:pPr lvl="1"/>
            <a:r>
              <a:rPr lang="en-US" dirty="0" smtClean="0"/>
              <a:t>Creates separation between church and state.  </a:t>
            </a:r>
          </a:p>
          <a:p>
            <a:pPr lvl="1"/>
            <a:r>
              <a:rPr lang="en-US" dirty="0" smtClean="0"/>
              <a:t>“Neither a state nor the federal government can set up a church. Neither can pass laws which aid one religion, aid all religions, or prefer one religion over another.” (</a:t>
            </a:r>
            <a:r>
              <a:rPr lang="en-US" i="1" dirty="0" smtClean="0"/>
              <a:t>Emerson v. Board</a:t>
            </a:r>
            <a:r>
              <a:rPr lang="en-US" dirty="0" smtClean="0"/>
              <a:t>, 1947)</a:t>
            </a:r>
          </a:p>
          <a:p>
            <a:pPr lvl="1"/>
            <a:r>
              <a:rPr lang="en-US" dirty="0" smtClean="0"/>
              <a:t>Because the government can neither promote nor discriminate against religion, complex Constitutional questions have arisen at both the state and national levels about the role of religion in schools and school funding, display of the Ten Commandments, the teaching of evolution, religious speech, and religious expression.</a:t>
            </a:r>
          </a:p>
        </p:txBody>
      </p:sp>
    </p:spTree>
    <p:extLst>
      <p:ext uri="{BB962C8B-B14F-4D97-AF65-F5344CB8AC3E}">
        <p14:creationId xmlns:p14="http://schemas.microsoft.com/office/powerpoint/2010/main" val="13235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Lemon Test is often used to determine constitutionality of legislation with the Establishment Clause in mind.</a:t>
            </a:r>
          </a:p>
          <a:p>
            <a:pPr lvl="1"/>
            <a:r>
              <a:rPr lang="en-US" dirty="0" smtClean="0"/>
              <a:t>Does the statute have a distinct secular purpose?</a:t>
            </a:r>
          </a:p>
          <a:p>
            <a:pPr lvl="1"/>
            <a:r>
              <a:rPr lang="en-US" dirty="0" smtClean="0"/>
              <a:t>Does the primary effect of the law advance or inhibit religion?</a:t>
            </a:r>
          </a:p>
          <a:p>
            <a:pPr lvl="1"/>
            <a:r>
              <a:rPr lang="en-US" dirty="0" smtClean="0"/>
              <a:t>Does the law result in excessive government entanglement with religion in respect to the institution benefitting, the nature of aid provided, and/or the resulting relationship.</a:t>
            </a:r>
          </a:p>
          <a:p>
            <a:r>
              <a:rPr lang="en-US" i="1" dirty="0" smtClean="0"/>
              <a:t>Engel v. Vitale </a:t>
            </a:r>
            <a:r>
              <a:rPr lang="en-US" dirty="0" smtClean="0"/>
              <a:t>(1962)</a:t>
            </a:r>
            <a:endParaRPr lang="en-US" i="1" dirty="0"/>
          </a:p>
        </p:txBody>
      </p:sp>
    </p:spTree>
    <p:extLst>
      <p:ext uri="{BB962C8B-B14F-4D97-AF65-F5344CB8AC3E}">
        <p14:creationId xmlns:p14="http://schemas.microsoft.com/office/powerpoint/2010/main" val="252910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Religion</a:t>
            </a:r>
            <a:endParaRPr lang="en-US" dirty="0"/>
          </a:p>
        </p:txBody>
      </p:sp>
      <p:sp>
        <p:nvSpPr>
          <p:cNvPr id="3" name="Content Placeholder 2"/>
          <p:cNvSpPr>
            <a:spLocks noGrp="1"/>
          </p:cNvSpPr>
          <p:nvPr>
            <p:ph idx="1"/>
          </p:nvPr>
        </p:nvSpPr>
        <p:spPr/>
        <p:txBody>
          <a:bodyPr/>
          <a:lstStyle/>
          <a:p>
            <a:r>
              <a:rPr lang="en-US" dirty="0" smtClean="0"/>
              <a:t>Free Exercise Clause (1</a:t>
            </a:r>
            <a:r>
              <a:rPr lang="en-US" baseline="30000" dirty="0" smtClean="0"/>
              <a:t>st</a:t>
            </a:r>
            <a:r>
              <a:rPr lang="en-US" dirty="0" smtClean="0"/>
              <a:t> A.): no type of religious practice can be prohibited or restricted by the government. </a:t>
            </a:r>
          </a:p>
          <a:p>
            <a:pPr lvl="1"/>
            <a:r>
              <a:rPr lang="en-US" dirty="0" smtClean="0"/>
              <a:t>Religious Freedom Restoration Act (1993): required the national, state, and local governments to “accommodate religious conduct” unless the government could demonstrate a compelling reason not to. </a:t>
            </a:r>
            <a:endParaRPr lang="en-US" dirty="0"/>
          </a:p>
          <a:p>
            <a:pPr lvl="2"/>
            <a:r>
              <a:rPr lang="en-US" dirty="0" smtClean="0"/>
              <a:t>States have since adopted more localized versions of this law, which nationally has been reduced to say that if the government must regulate a religious practice, it must do so using the least restrictive way.</a:t>
            </a:r>
          </a:p>
        </p:txBody>
      </p:sp>
    </p:spTree>
    <p:extLst>
      <p:ext uri="{BB962C8B-B14F-4D97-AF65-F5344CB8AC3E}">
        <p14:creationId xmlns:p14="http://schemas.microsoft.com/office/powerpoint/2010/main" val="328547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Expression</a:t>
            </a:r>
            <a:endParaRPr lang="en-US" dirty="0"/>
          </a:p>
        </p:txBody>
      </p:sp>
      <p:sp>
        <p:nvSpPr>
          <p:cNvPr id="3" name="Content Placeholder 2"/>
          <p:cNvSpPr>
            <a:spLocks noGrp="1"/>
          </p:cNvSpPr>
          <p:nvPr>
            <p:ph idx="1"/>
          </p:nvPr>
        </p:nvSpPr>
        <p:spPr/>
        <p:txBody>
          <a:bodyPr/>
          <a:lstStyle/>
          <a:p>
            <a:r>
              <a:rPr lang="en-US" dirty="0" smtClean="0"/>
              <a:t>Interpreted to include freedom of speech and freedom of the press. </a:t>
            </a:r>
          </a:p>
          <a:p>
            <a:r>
              <a:rPr lang="en-US" dirty="0" smtClean="0"/>
              <a:t>Prior restraint: restraining an action before it has occurred, can be seen as censorship when expression is involved. </a:t>
            </a:r>
          </a:p>
          <a:p>
            <a:pPr lvl="1"/>
            <a:r>
              <a:rPr lang="en-US" dirty="0" smtClean="0"/>
              <a:t>Can be simple: getting a permit before a performance, having an article edited, etc.</a:t>
            </a:r>
          </a:p>
          <a:p>
            <a:pPr lvl="1"/>
            <a:r>
              <a:rPr lang="en-US" dirty="0" smtClean="0"/>
              <a:t>Often used to censor the press, it is the government’s job to show justification in larger cases. </a:t>
            </a:r>
            <a:endParaRPr lang="en-US" dirty="0"/>
          </a:p>
        </p:txBody>
      </p:sp>
    </p:spTree>
    <p:extLst>
      <p:ext uri="{BB962C8B-B14F-4D97-AF65-F5344CB8AC3E}">
        <p14:creationId xmlns:p14="http://schemas.microsoft.com/office/powerpoint/2010/main" val="165253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Symbolic speech: nonverbal expression of beliefs which is generally given substantial protection by the courts. </a:t>
            </a:r>
          </a:p>
          <a:p>
            <a:r>
              <a:rPr lang="en-US" dirty="0" smtClean="0"/>
              <a:t>Commercial speech: advertising statements.</a:t>
            </a:r>
          </a:p>
          <a:p>
            <a:pPr lvl="1"/>
            <a:r>
              <a:rPr lang="en-US" dirty="0" smtClean="0"/>
              <a:t>“Advertising…is nonetheless dissemination of information as to who is producing and selling what product for what reason and what price.”</a:t>
            </a:r>
          </a:p>
          <a:p>
            <a:pPr lvl="1"/>
            <a:r>
              <a:rPr lang="en-US" dirty="0" smtClean="0"/>
              <a:t>Ads making false claims can be restricted, and how certain ads are distributed may be regulated.</a:t>
            </a:r>
          </a:p>
          <a:p>
            <a:pPr marL="457200" lvl="1" indent="0">
              <a:buNone/>
            </a:pPr>
            <a:endParaRPr lang="en-US" dirty="0"/>
          </a:p>
        </p:txBody>
      </p:sp>
    </p:spTree>
    <p:extLst>
      <p:ext uri="{BB962C8B-B14F-4D97-AF65-F5344CB8AC3E}">
        <p14:creationId xmlns:p14="http://schemas.microsoft.com/office/powerpoint/2010/main" val="311886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 on Expression</a:t>
            </a:r>
            <a:endParaRPr lang="en-US" dirty="0"/>
          </a:p>
        </p:txBody>
      </p:sp>
      <p:sp>
        <p:nvSpPr>
          <p:cNvPr id="3" name="Content Placeholder 2"/>
          <p:cNvSpPr>
            <a:spLocks noGrp="1"/>
          </p:cNvSpPr>
          <p:nvPr>
            <p:ph idx="1"/>
          </p:nvPr>
        </p:nvSpPr>
        <p:spPr/>
        <p:txBody>
          <a:bodyPr/>
          <a:lstStyle/>
          <a:p>
            <a:r>
              <a:rPr lang="en-US" dirty="0" smtClean="0"/>
              <a:t>“Clear and Present Danger”: expression may be restricted if evidence exists that it would cause “a condition, actual or imminent” that Congress could prevent, disrupting public safety and order.</a:t>
            </a:r>
          </a:p>
          <a:p>
            <a:r>
              <a:rPr lang="en-US" dirty="0" smtClean="0"/>
              <a:t>Unprotected Speech</a:t>
            </a:r>
          </a:p>
          <a:p>
            <a:pPr lvl="1"/>
            <a:r>
              <a:rPr lang="en-US" dirty="0" smtClean="0"/>
              <a:t>Obscenity: though restricted, there are definitional problems. </a:t>
            </a:r>
          </a:p>
          <a:p>
            <a:pPr lvl="1"/>
            <a:r>
              <a:rPr lang="en-US" dirty="0" smtClean="0"/>
              <a:t>Slander: the public uttering of a false statement that harms another’s reputation. </a:t>
            </a:r>
          </a:p>
          <a:p>
            <a:pPr lvl="1"/>
            <a:r>
              <a:rPr lang="en-US" dirty="0" smtClean="0"/>
              <a:t>Defamation of character: wrongfully hurting a person’s good reputation. </a:t>
            </a:r>
            <a:endParaRPr lang="en-US" dirty="0"/>
          </a:p>
        </p:txBody>
      </p:sp>
    </p:spTree>
    <p:extLst>
      <p:ext uri="{BB962C8B-B14F-4D97-AF65-F5344CB8AC3E}">
        <p14:creationId xmlns:p14="http://schemas.microsoft.com/office/powerpoint/2010/main" val="121372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the Press</a:t>
            </a:r>
            <a:endParaRPr lang="en-US" dirty="0"/>
          </a:p>
        </p:txBody>
      </p:sp>
      <p:sp>
        <p:nvSpPr>
          <p:cNvPr id="3" name="Content Placeholder 2"/>
          <p:cNvSpPr>
            <a:spLocks noGrp="1"/>
          </p:cNvSpPr>
          <p:nvPr>
            <p:ph idx="1"/>
          </p:nvPr>
        </p:nvSpPr>
        <p:spPr/>
        <p:txBody>
          <a:bodyPr/>
          <a:lstStyle/>
          <a:p>
            <a:r>
              <a:rPr lang="en-US" dirty="0" smtClean="0"/>
              <a:t>Originally intended for newspapers, pamphlets, magazines, and books, it has grown to include other sources of news and printing, denoting a “special instance of free speech.”</a:t>
            </a:r>
          </a:p>
          <a:p>
            <a:r>
              <a:rPr lang="en-US" dirty="0" smtClean="0"/>
              <a:t>There are still discrepancies over what can and cannot, or should and should not, be printed. </a:t>
            </a:r>
            <a:endParaRPr lang="en-US" dirty="0"/>
          </a:p>
        </p:txBody>
      </p:sp>
    </p:spTree>
    <p:extLst>
      <p:ext uri="{BB962C8B-B14F-4D97-AF65-F5344CB8AC3E}">
        <p14:creationId xmlns:p14="http://schemas.microsoft.com/office/powerpoint/2010/main" val="5287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1253</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AP Government</vt:lpstr>
      <vt:lpstr>Civil Liberties</vt:lpstr>
      <vt:lpstr>Freedom of Religion</vt:lpstr>
      <vt:lpstr>PowerPoint Presentation</vt:lpstr>
      <vt:lpstr>Freedom of Religion</vt:lpstr>
      <vt:lpstr>Freedom of Expression</vt:lpstr>
      <vt:lpstr>PowerPoint Presentation</vt:lpstr>
      <vt:lpstr>Restrictions on Expression</vt:lpstr>
      <vt:lpstr>Freedom of the Press</vt:lpstr>
      <vt:lpstr>Restrictions on the Press</vt:lpstr>
      <vt:lpstr>Assembly and Petition </vt:lpstr>
      <vt:lpstr>Privacy</vt:lpstr>
      <vt:lpstr>Rights of the Accused</vt:lpstr>
      <vt:lpstr>Rights of the Accused</vt:lpstr>
      <vt:lpstr>“Cruel and Unusual Punishment”</vt:lpstr>
      <vt:lpstr>PowerPoint Presentation</vt:lpstr>
    </vt:vector>
  </TitlesOfParts>
  <Company>GMCS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Jennifer Crowe</dc:creator>
  <cp:lastModifiedBy>Jennifer Crowe</cp:lastModifiedBy>
  <cp:revision>19</cp:revision>
  <dcterms:created xsi:type="dcterms:W3CDTF">2019-06-03T17:31:10Z</dcterms:created>
  <dcterms:modified xsi:type="dcterms:W3CDTF">2019-06-04T16:51:11Z</dcterms:modified>
</cp:coreProperties>
</file>