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70" r:id="rId10"/>
    <p:sldId id="264" r:id="rId11"/>
    <p:sldId id="265" r:id="rId12"/>
    <p:sldId id="266" r:id="rId13"/>
    <p:sldId id="274" r:id="rId14"/>
    <p:sldId id="273" r:id="rId15"/>
    <p:sldId id="275" r:id="rId16"/>
    <p:sldId id="276"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E69EA-C5F2-4521-BF7E-C5286C87E22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B797C92-EFCC-47CB-BA0A-85666F9DF6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B35D55B-0B57-411B-8758-F43821A9571E}"/>
              </a:ext>
            </a:extLst>
          </p:cNvPr>
          <p:cNvSpPr>
            <a:spLocks noGrp="1"/>
          </p:cNvSpPr>
          <p:nvPr>
            <p:ph type="dt" sz="half" idx="10"/>
          </p:nvPr>
        </p:nvSpPr>
        <p:spPr/>
        <p:txBody>
          <a:bodyPr/>
          <a:lstStyle/>
          <a:p>
            <a:fld id="{149E66CE-672C-4E05-8F8A-DDECE8E9DD83}" type="datetimeFigureOut">
              <a:rPr lang="en-US" smtClean="0"/>
              <a:t>6/8/2019</a:t>
            </a:fld>
            <a:endParaRPr lang="en-US"/>
          </a:p>
        </p:txBody>
      </p:sp>
      <p:sp>
        <p:nvSpPr>
          <p:cNvPr id="5" name="Footer Placeholder 4">
            <a:extLst>
              <a:ext uri="{FF2B5EF4-FFF2-40B4-BE49-F238E27FC236}">
                <a16:creationId xmlns:a16="http://schemas.microsoft.com/office/drawing/2014/main" id="{0C76676D-D9C6-4DBA-AB0C-1D80E112EB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07776B-24E9-4AC6-BD2E-B94693F810E2}"/>
              </a:ext>
            </a:extLst>
          </p:cNvPr>
          <p:cNvSpPr>
            <a:spLocks noGrp="1"/>
          </p:cNvSpPr>
          <p:nvPr>
            <p:ph type="sldNum" sz="quarter" idx="12"/>
          </p:nvPr>
        </p:nvSpPr>
        <p:spPr/>
        <p:txBody>
          <a:bodyPr/>
          <a:lstStyle/>
          <a:p>
            <a:fld id="{FB3FEABC-EBCC-4ABF-B768-2228EE5690BB}" type="slidenum">
              <a:rPr lang="en-US" smtClean="0"/>
              <a:t>‹#›</a:t>
            </a:fld>
            <a:endParaRPr lang="en-US"/>
          </a:p>
        </p:txBody>
      </p:sp>
    </p:spTree>
    <p:extLst>
      <p:ext uri="{BB962C8B-B14F-4D97-AF65-F5344CB8AC3E}">
        <p14:creationId xmlns:p14="http://schemas.microsoft.com/office/powerpoint/2010/main" val="2428144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22987-41C6-4D15-AC4F-DFD0B37C701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3C6FD3A-A83D-4B07-8C5C-7EAF95CC991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DFAED3-C1E4-430D-AF3C-BF01EB089E37}"/>
              </a:ext>
            </a:extLst>
          </p:cNvPr>
          <p:cNvSpPr>
            <a:spLocks noGrp="1"/>
          </p:cNvSpPr>
          <p:nvPr>
            <p:ph type="dt" sz="half" idx="10"/>
          </p:nvPr>
        </p:nvSpPr>
        <p:spPr/>
        <p:txBody>
          <a:bodyPr/>
          <a:lstStyle/>
          <a:p>
            <a:fld id="{149E66CE-672C-4E05-8F8A-DDECE8E9DD83}" type="datetimeFigureOut">
              <a:rPr lang="en-US" smtClean="0"/>
              <a:t>6/8/2019</a:t>
            </a:fld>
            <a:endParaRPr lang="en-US"/>
          </a:p>
        </p:txBody>
      </p:sp>
      <p:sp>
        <p:nvSpPr>
          <p:cNvPr id="5" name="Footer Placeholder 4">
            <a:extLst>
              <a:ext uri="{FF2B5EF4-FFF2-40B4-BE49-F238E27FC236}">
                <a16:creationId xmlns:a16="http://schemas.microsoft.com/office/drawing/2014/main" id="{0AB0C9CF-D5A2-437B-A299-6F295781E1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7EFB2D-3121-41CE-8F4D-E7B219589C64}"/>
              </a:ext>
            </a:extLst>
          </p:cNvPr>
          <p:cNvSpPr>
            <a:spLocks noGrp="1"/>
          </p:cNvSpPr>
          <p:nvPr>
            <p:ph type="sldNum" sz="quarter" idx="12"/>
          </p:nvPr>
        </p:nvSpPr>
        <p:spPr/>
        <p:txBody>
          <a:bodyPr/>
          <a:lstStyle/>
          <a:p>
            <a:fld id="{FB3FEABC-EBCC-4ABF-B768-2228EE5690BB}" type="slidenum">
              <a:rPr lang="en-US" smtClean="0"/>
              <a:t>‹#›</a:t>
            </a:fld>
            <a:endParaRPr lang="en-US"/>
          </a:p>
        </p:txBody>
      </p:sp>
    </p:spTree>
    <p:extLst>
      <p:ext uri="{BB962C8B-B14F-4D97-AF65-F5344CB8AC3E}">
        <p14:creationId xmlns:p14="http://schemas.microsoft.com/office/powerpoint/2010/main" val="1884185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50A9F78-D8AB-4728-B567-9FDD15AB9CD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2DE1EFC-589D-439F-A109-5C6AD070AAC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FDD523-0203-4D02-AB48-7A49902A4D1D}"/>
              </a:ext>
            </a:extLst>
          </p:cNvPr>
          <p:cNvSpPr>
            <a:spLocks noGrp="1"/>
          </p:cNvSpPr>
          <p:nvPr>
            <p:ph type="dt" sz="half" idx="10"/>
          </p:nvPr>
        </p:nvSpPr>
        <p:spPr/>
        <p:txBody>
          <a:bodyPr/>
          <a:lstStyle/>
          <a:p>
            <a:fld id="{149E66CE-672C-4E05-8F8A-DDECE8E9DD83}" type="datetimeFigureOut">
              <a:rPr lang="en-US" smtClean="0"/>
              <a:t>6/8/2019</a:t>
            </a:fld>
            <a:endParaRPr lang="en-US"/>
          </a:p>
        </p:txBody>
      </p:sp>
      <p:sp>
        <p:nvSpPr>
          <p:cNvPr id="5" name="Footer Placeholder 4">
            <a:extLst>
              <a:ext uri="{FF2B5EF4-FFF2-40B4-BE49-F238E27FC236}">
                <a16:creationId xmlns:a16="http://schemas.microsoft.com/office/drawing/2014/main" id="{44914C10-0D8C-4731-B7B5-8228341D36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14F09F-F079-425D-B01D-7289309B9882}"/>
              </a:ext>
            </a:extLst>
          </p:cNvPr>
          <p:cNvSpPr>
            <a:spLocks noGrp="1"/>
          </p:cNvSpPr>
          <p:nvPr>
            <p:ph type="sldNum" sz="quarter" idx="12"/>
          </p:nvPr>
        </p:nvSpPr>
        <p:spPr/>
        <p:txBody>
          <a:bodyPr/>
          <a:lstStyle/>
          <a:p>
            <a:fld id="{FB3FEABC-EBCC-4ABF-B768-2228EE5690BB}" type="slidenum">
              <a:rPr lang="en-US" smtClean="0"/>
              <a:t>‹#›</a:t>
            </a:fld>
            <a:endParaRPr lang="en-US"/>
          </a:p>
        </p:txBody>
      </p:sp>
    </p:spTree>
    <p:extLst>
      <p:ext uri="{BB962C8B-B14F-4D97-AF65-F5344CB8AC3E}">
        <p14:creationId xmlns:p14="http://schemas.microsoft.com/office/powerpoint/2010/main" val="2247634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BC948-E7AC-4FF8-96DC-B054446A73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E75C30-F025-4683-9111-5DFAD08448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1E9C75-BE0E-4E26-9D0E-68C04E1DA88A}"/>
              </a:ext>
            </a:extLst>
          </p:cNvPr>
          <p:cNvSpPr>
            <a:spLocks noGrp="1"/>
          </p:cNvSpPr>
          <p:nvPr>
            <p:ph type="dt" sz="half" idx="10"/>
          </p:nvPr>
        </p:nvSpPr>
        <p:spPr/>
        <p:txBody>
          <a:bodyPr/>
          <a:lstStyle/>
          <a:p>
            <a:fld id="{149E66CE-672C-4E05-8F8A-DDECE8E9DD83}" type="datetimeFigureOut">
              <a:rPr lang="en-US" smtClean="0"/>
              <a:t>6/8/2019</a:t>
            </a:fld>
            <a:endParaRPr lang="en-US"/>
          </a:p>
        </p:txBody>
      </p:sp>
      <p:sp>
        <p:nvSpPr>
          <p:cNvPr id="5" name="Footer Placeholder 4">
            <a:extLst>
              <a:ext uri="{FF2B5EF4-FFF2-40B4-BE49-F238E27FC236}">
                <a16:creationId xmlns:a16="http://schemas.microsoft.com/office/drawing/2014/main" id="{1838CB09-154C-4B98-B258-211F7BB90E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73734E-36A5-4701-902D-83A4626153C3}"/>
              </a:ext>
            </a:extLst>
          </p:cNvPr>
          <p:cNvSpPr>
            <a:spLocks noGrp="1"/>
          </p:cNvSpPr>
          <p:nvPr>
            <p:ph type="sldNum" sz="quarter" idx="12"/>
          </p:nvPr>
        </p:nvSpPr>
        <p:spPr/>
        <p:txBody>
          <a:bodyPr/>
          <a:lstStyle/>
          <a:p>
            <a:fld id="{FB3FEABC-EBCC-4ABF-B768-2228EE5690BB}" type="slidenum">
              <a:rPr lang="en-US" smtClean="0"/>
              <a:t>‹#›</a:t>
            </a:fld>
            <a:endParaRPr lang="en-US"/>
          </a:p>
        </p:txBody>
      </p:sp>
    </p:spTree>
    <p:extLst>
      <p:ext uri="{BB962C8B-B14F-4D97-AF65-F5344CB8AC3E}">
        <p14:creationId xmlns:p14="http://schemas.microsoft.com/office/powerpoint/2010/main" val="3677464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0245C-42AD-4720-BFFE-DD4645069E2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7774E73-EFF4-4512-9D52-0538C86A01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B00437D-C8AF-4361-8FFB-3D4AF45F5EDB}"/>
              </a:ext>
            </a:extLst>
          </p:cNvPr>
          <p:cNvSpPr>
            <a:spLocks noGrp="1"/>
          </p:cNvSpPr>
          <p:nvPr>
            <p:ph type="dt" sz="half" idx="10"/>
          </p:nvPr>
        </p:nvSpPr>
        <p:spPr/>
        <p:txBody>
          <a:bodyPr/>
          <a:lstStyle/>
          <a:p>
            <a:fld id="{149E66CE-672C-4E05-8F8A-DDECE8E9DD83}" type="datetimeFigureOut">
              <a:rPr lang="en-US" smtClean="0"/>
              <a:t>6/8/2019</a:t>
            </a:fld>
            <a:endParaRPr lang="en-US"/>
          </a:p>
        </p:txBody>
      </p:sp>
      <p:sp>
        <p:nvSpPr>
          <p:cNvPr id="5" name="Footer Placeholder 4">
            <a:extLst>
              <a:ext uri="{FF2B5EF4-FFF2-40B4-BE49-F238E27FC236}">
                <a16:creationId xmlns:a16="http://schemas.microsoft.com/office/drawing/2014/main" id="{9A84B8FC-08CD-43C5-91C1-6AF75E6A65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21EFBB-3693-4F32-A17D-BF680D1A9F94}"/>
              </a:ext>
            </a:extLst>
          </p:cNvPr>
          <p:cNvSpPr>
            <a:spLocks noGrp="1"/>
          </p:cNvSpPr>
          <p:nvPr>
            <p:ph type="sldNum" sz="quarter" idx="12"/>
          </p:nvPr>
        </p:nvSpPr>
        <p:spPr/>
        <p:txBody>
          <a:bodyPr/>
          <a:lstStyle/>
          <a:p>
            <a:fld id="{FB3FEABC-EBCC-4ABF-B768-2228EE5690BB}" type="slidenum">
              <a:rPr lang="en-US" smtClean="0"/>
              <a:t>‹#›</a:t>
            </a:fld>
            <a:endParaRPr lang="en-US"/>
          </a:p>
        </p:txBody>
      </p:sp>
    </p:spTree>
    <p:extLst>
      <p:ext uri="{BB962C8B-B14F-4D97-AF65-F5344CB8AC3E}">
        <p14:creationId xmlns:p14="http://schemas.microsoft.com/office/powerpoint/2010/main" val="241152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63ABC-E171-4B03-BEDC-261D4AB5AB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B369EF-F769-4709-91EF-53344A53C1D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AC0537D-A1C9-418E-B297-7BC22C92A07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E63D0C1-C1FE-4C62-87F5-D56A4A14F199}"/>
              </a:ext>
            </a:extLst>
          </p:cNvPr>
          <p:cNvSpPr>
            <a:spLocks noGrp="1"/>
          </p:cNvSpPr>
          <p:nvPr>
            <p:ph type="dt" sz="half" idx="10"/>
          </p:nvPr>
        </p:nvSpPr>
        <p:spPr/>
        <p:txBody>
          <a:bodyPr/>
          <a:lstStyle/>
          <a:p>
            <a:fld id="{149E66CE-672C-4E05-8F8A-DDECE8E9DD83}" type="datetimeFigureOut">
              <a:rPr lang="en-US" smtClean="0"/>
              <a:t>6/8/2019</a:t>
            </a:fld>
            <a:endParaRPr lang="en-US"/>
          </a:p>
        </p:txBody>
      </p:sp>
      <p:sp>
        <p:nvSpPr>
          <p:cNvPr id="6" name="Footer Placeholder 5">
            <a:extLst>
              <a:ext uri="{FF2B5EF4-FFF2-40B4-BE49-F238E27FC236}">
                <a16:creationId xmlns:a16="http://schemas.microsoft.com/office/drawing/2014/main" id="{4F20B282-7275-42C2-A697-BA2A440149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F417EF-2FB0-4C89-A6E2-31AAA3508F11}"/>
              </a:ext>
            </a:extLst>
          </p:cNvPr>
          <p:cNvSpPr>
            <a:spLocks noGrp="1"/>
          </p:cNvSpPr>
          <p:nvPr>
            <p:ph type="sldNum" sz="quarter" idx="12"/>
          </p:nvPr>
        </p:nvSpPr>
        <p:spPr/>
        <p:txBody>
          <a:bodyPr/>
          <a:lstStyle/>
          <a:p>
            <a:fld id="{FB3FEABC-EBCC-4ABF-B768-2228EE5690BB}" type="slidenum">
              <a:rPr lang="en-US" smtClean="0"/>
              <a:t>‹#›</a:t>
            </a:fld>
            <a:endParaRPr lang="en-US"/>
          </a:p>
        </p:txBody>
      </p:sp>
    </p:spTree>
    <p:extLst>
      <p:ext uri="{BB962C8B-B14F-4D97-AF65-F5344CB8AC3E}">
        <p14:creationId xmlns:p14="http://schemas.microsoft.com/office/powerpoint/2010/main" val="2929009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F4E49-98A2-430F-BDD2-FEC50815CE6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47D2058-B57D-4A8A-8199-32A8700376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312B95F-852A-4F6E-A351-88585F10EB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23C04F5-AD41-4C1B-B0B5-0F0308CA81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55CA411-43EC-4B2E-AD13-1DE87EE4298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D0F2DD9-7355-4E84-B294-772E2BF0ABD1}"/>
              </a:ext>
            </a:extLst>
          </p:cNvPr>
          <p:cNvSpPr>
            <a:spLocks noGrp="1"/>
          </p:cNvSpPr>
          <p:nvPr>
            <p:ph type="dt" sz="half" idx="10"/>
          </p:nvPr>
        </p:nvSpPr>
        <p:spPr/>
        <p:txBody>
          <a:bodyPr/>
          <a:lstStyle/>
          <a:p>
            <a:fld id="{149E66CE-672C-4E05-8F8A-DDECE8E9DD83}" type="datetimeFigureOut">
              <a:rPr lang="en-US" smtClean="0"/>
              <a:t>6/8/2019</a:t>
            </a:fld>
            <a:endParaRPr lang="en-US"/>
          </a:p>
        </p:txBody>
      </p:sp>
      <p:sp>
        <p:nvSpPr>
          <p:cNvPr id="8" name="Footer Placeholder 7">
            <a:extLst>
              <a:ext uri="{FF2B5EF4-FFF2-40B4-BE49-F238E27FC236}">
                <a16:creationId xmlns:a16="http://schemas.microsoft.com/office/drawing/2014/main" id="{B774653A-65EC-4F32-8163-FFAEBC54AE6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3C64ABB-F033-421D-A5CB-90E0AA8E4842}"/>
              </a:ext>
            </a:extLst>
          </p:cNvPr>
          <p:cNvSpPr>
            <a:spLocks noGrp="1"/>
          </p:cNvSpPr>
          <p:nvPr>
            <p:ph type="sldNum" sz="quarter" idx="12"/>
          </p:nvPr>
        </p:nvSpPr>
        <p:spPr/>
        <p:txBody>
          <a:bodyPr/>
          <a:lstStyle/>
          <a:p>
            <a:fld id="{FB3FEABC-EBCC-4ABF-B768-2228EE5690BB}" type="slidenum">
              <a:rPr lang="en-US" smtClean="0"/>
              <a:t>‹#›</a:t>
            </a:fld>
            <a:endParaRPr lang="en-US"/>
          </a:p>
        </p:txBody>
      </p:sp>
    </p:spTree>
    <p:extLst>
      <p:ext uri="{BB962C8B-B14F-4D97-AF65-F5344CB8AC3E}">
        <p14:creationId xmlns:p14="http://schemas.microsoft.com/office/powerpoint/2010/main" val="1084891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2ACBE-5717-4E55-9867-80BD31B26B7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C4EA959-966B-4CFC-AFEF-C7A5A0604123}"/>
              </a:ext>
            </a:extLst>
          </p:cNvPr>
          <p:cNvSpPr>
            <a:spLocks noGrp="1"/>
          </p:cNvSpPr>
          <p:nvPr>
            <p:ph type="dt" sz="half" idx="10"/>
          </p:nvPr>
        </p:nvSpPr>
        <p:spPr/>
        <p:txBody>
          <a:bodyPr/>
          <a:lstStyle/>
          <a:p>
            <a:fld id="{149E66CE-672C-4E05-8F8A-DDECE8E9DD83}" type="datetimeFigureOut">
              <a:rPr lang="en-US" smtClean="0"/>
              <a:t>6/8/2019</a:t>
            </a:fld>
            <a:endParaRPr lang="en-US"/>
          </a:p>
        </p:txBody>
      </p:sp>
      <p:sp>
        <p:nvSpPr>
          <p:cNvPr id="4" name="Footer Placeholder 3">
            <a:extLst>
              <a:ext uri="{FF2B5EF4-FFF2-40B4-BE49-F238E27FC236}">
                <a16:creationId xmlns:a16="http://schemas.microsoft.com/office/drawing/2014/main" id="{42EB2A60-525A-4756-9F9D-74E9E2A8CCB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08EC4A-CBDF-44A4-8E42-C620F99AA351}"/>
              </a:ext>
            </a:extLst>
          </p:cNvPr>
          <p:cNvSpPr>
            <a:spLocks noGrp="1"/>
          </p:cNvSpPr>
          <p:nvPr>
            <p:ph type="sldNum" sz="quarter" idx="12"/>
          </p:nvPr>
        </p:nvSpPr>
        <p:spPr/>
        <p:txBody>
          <a:bodyPr/>
          <a:lstStyle/>
          <a:p>
            <a:fld id="{FB3FEABC-EBCC-4ABF-B768-2228EE5690BB}" type="slidenum">
              <a:rPr lang="en-US" smtClean="0"/>
              <a:t>‹#›</a:t>
            </a:fld>
            <a:endParaRPr lang="en-US"/>
          </a:p>
        </p:txBody>
      </p:sp>
    </p:spTree>
    <p:extLst>
      <p:ext uri="{BB962C8B-B14F-4D97-AF65-F5344CB8AC3E}">
        <p14:creationId xmlns:p14="http://schemas.microsoft.com/office/powerpoint/2010/main" val="4188253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619487-FAE8-49CE-87BF-355AE4D474CE}"/>
              </a:ext>
            </a:extLst>
          </p:cNvPr>
          <p:cNvSpPr>
            <a:spLocks noGrp="1"/>
          </p:cNvSpPr>
          <p:nvPr>
            <p:ph type="dt" sz="half" idx="10"/>
          </p:nvPr>
        </p:nvSpPr>
        <p:spPr/>
        <p:txBody>
          <a:bodyPr/>
          <a:lstStyle/>
          <a:p>
            <a:fld id="{149E66CE-672C-4E05-8F8A-DDECE8E9DD83}" type="datetimeFigureOut">
              <a:rPr lang="en-US" smtClean="0"/>
              <a:t>6/8/2019</a:t>
            </a:fld>
            <a:endParaRPr lang="en-US"/>
          </a:p>
        </p:txBody>
      </p:sp>
      <p:sp>
        <p:nvSpPr>
          <p:cNvPr id="3" name="Footer Placeholder 2">
            <a:extLst>
              <a:ext uri="{FF2B5EF4-FFF2-40B4-BE49-F238E27FC236}">
                <a16:creationId xmlns:a16="http://schemas.microsoft.com/office/drawing/2014/main" id="{5328A70D-FEAE-42FD-B479-B7B211D45A3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507459F-145F-4651-8783-8C56E2E95F12}"/>
              </a:ext>
            </a:extLst>
          </p:cNvPr>
          <p:cNvSpPr>
            <a:spLocks noGrp="1"/>
          </p:cNvSpPr>
          <p:nvPr>
            <p:ph type="sldNum" sz="quarter" idx="12"/>
          </p:nvPr>
        </p:nvSpPr>
        <p:spPr/>
        <p:txBody>
          <a:bodyPr/>
          <a:lstStyle/>
          <a:p>
            <a:fld id="{FB3FEABC-EBCC-4ABF-B768-2228EE5690BB}" type="slidenum">
              <a:rPr lang="en-US" smtClean="0"/>
              <a:t>‹#›</a:t>
            </a:fld>
            <a:endParaRPr lang="en-US"/>
          </a:p>
        </p:txBody>
      </p:sp>
    </p:spTree>
    <p:extLst>
      <p:ext uri="{BB962C8B-B14F-4D97-AF65-F5344CB8AC3E}">
        <p14:creationId xmlns:p14="http://schemas.microsoft.com/office/powerpoint/2010/main" val="2222579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DCD1E-FAB8-4BC4-9FB6-BFAE67FE05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0376B86-F48F-4303-AB33-C793907D63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BB972CA-E8BF-485D-B20E-82FC37F3B9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51DCFF-7E7C-4F58-B91A-38A786A7EC3E}"/>
              </a:ext>
            </a:extLst>
          </p:cNvPr>
          <p:cNvSpPr>
            <a:spLocks noGrp="1"/>
          </p:cNvSpPr>
          <p:nvPr>
            <p:ph type="dt" sz="half" idx="10"/>
          </p:nvPr>
        </p:nvSpPr>
        <p:spPr/>
        <p:txBody>
          <a:bodyPr/>
          <a:lstStyle/>
          <a:p>
            <a:fld id="{149E66CE-672C-4E05-8F8A-DDECE8E9DD83}" type="datetimeFigureOut">
              <a:rPr lang="en-US" smtClean="0"/>
              <a:t>6/8/2019</a:t>
            </a:fld>
            <a:endParaRPr lang="en-US"/>
          </a:p>
        </p:txBody>
      </p:sp>
      <p:sp>
        <p:nvSpPr>
          <p:cNvPr id="6" name="Footer Placeholder 5">
            <a:extLst>
              <a:ext uri="{FF2B5EF4-FFF2-40B4-BE49-F238E27FC236}">
                <a16:creationId xmlns:a16="http://schemas.microsoft.com/office/drawing/2014/main" id="{D6EFBFF6-FD39-453F-935B-7EDE6CFEB3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7703F0-F4B0-481F-BE3E-D559E1EA768F}"/>
              </a:ext>
            </a:extLst>
          </p:cNvPr>
          <p:cNvSpPr>
            <a:spLocks noGrp="1"/>
          </p:cNvSpPr>
          <p:nvPr>
            <p:ph type="sldNum" sz="quarter" idx="12"/>
          </p:nvPr>
        </p:nvSpPr>
        <p:spPr/>
        <p:txBody>
          <a:bodyPr/>
          <a:lstStyle/>
          <a:p>
            <a:fld id="{FB3FEABC-EBCC-4ABF-B768-2228EE5690BB}" type="slidenum">
              <a:rPr lang="en-US" smtClean="0"/>
              <a:t>‹#›</a:t>
            </a:fld>
            <a:endParaRPr lang="en-US"/>
          </a:p>
        </p:txBody>
      </p:sp>
    </p:spTree>
    <p:extLst>
      <p:ext uri="{BB962C8B-B14F-4D97-AF65-F5344CB8AC3E}">
        <p14:creationId xmlns:p14="http://schemas.microsoft.com/office/powerpoint/2010/main" val="4128221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DE870-64F2-471D-A9A7-0FA8BBE0D2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8ABFDD8-9BDA-43EE-929A-07C4D4CF07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068D439-862D-4397-9434-434EF6E983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189BF5-6D07-4B69-84BA-53057029F6F5}"/>
              </a:ext>
            </a:extLst>
          </p:cNvPr>
          <p:cNvSpPr>
            <a:spLocks noGrp="1"/>
          </p:cNvSpPr>
          <p:nvPr>
            <p:ph type="dt" sz="half" idx="10"/>
          </p:nvPr>
        </p:nvSpPr>
        <p:spPr/>
        <p:txBody>
          <a:bodyPr/>
          <a:lstStyle/>
          <a:p>
            <a:fld id="{149E66CE-672C-4E05-8F8A-DDECE8E9DD83}" type="datetimeFigureOut">
              <a:rPr lang="en-US" smtClean="0"/>
              <a:t>6/8/2019</a:t>
            </a:fld>
            <a:endParaRPr lang="en-US"/>
          </a:p>
        </p:txBody>
      </p:sp>
      <p:sp>
        <p:nvSpPr>
          <p:cNvPr id="6" name="Footer Placeholder 5">
            <a:extLst>
              <a:ext uri="{FF2B5EF4-FFF2-40B4-BE49-F238E27FC236}">
                <a16:creationId xmlns:a16="http://schemas.microsoft.com/office/drawing/2014/main" id="{5D70F25F-0E02-4393-ABAB-B253BBB4B7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AAB913-6277-4FD6-B0A6-B886A7906286}"/>
              </a:ext>
            </a:extLst>
          </p:cNvPr>
          <p:cNvSpPr>
            <a:spLocks noGrp="1"/>
          </p:cNvSpPr>
          <p:nvPr>
            <p:ph type="sldNum" sz="quarter" idx="12"/>
          </p:nvPr>
        </p:nvSpPr>
        <p:spPr/>
        <p:txBody>
          <a:bodyPr/>
          <a:lstStyle/>
          <a:p>
            <a:fld id="{FB3FEABC-EBCC-4ABF-B768-2228EE5690BB}" type="slidenum">
              <a:rPr lang="en-US" smtClean="0"/>
              <a:t>‹#›</a:t>
            </a:fld>
            <a:endParaRPr lang="en-US"/>
          </a:p>
        </p:txBody>
      </p:sp>
    </p:spTree>
    <p:extLst>
      <p:ext uri="{BB962C8B-B14F-4D97-AF65-F5344CB8AC3E}">
        <p14:creationId xmlns:p14="http://schemas.microsoft.com/office/powerpoint/2010/main" val="3714529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F4F68B-940C-4EF1-80B9-192F137ADB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42CB7BD-B053-40CF-BB1B-CF0F567472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04FB5E-F205-4437-ADF5-0C3FD98C7C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9E66CE-672C-4E05-8F8A-DDECE8E9DD83}" type="datetimeFigureOut">
              <a:rPr lang="en-US" smtClean="0"/>
              <a:t>6/8/2019</a:t>
            </a:fld>
            <a:endParaRPr lang="en-US"/>
          </a:p>
        </p:txBody>
      </p:sp>
      <p:sp>
        <p:nvSpPr>
          <p:cNvPr id="5" name="Footer Placeholder 4">
            <a:extLst>
              <a:ext uri="{FF2B5EF4-FFF2-40B4-BE49-F238E27FC236}">
                <a16:creationId xmlns:a16="http://schemas.microsoft.com/office/drawing/2014/main" id="{0CC24118-7DEA-4FA2-B7A4-61BD6C5EDF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17D771C-35D4-44F4-83A8-BD84282D80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3FEABC-EBCC-4ABF-B768-2228EE5690BB}" type="slidenum">
              <a:rPr lang="en-US" smtClean="0"/>
              <a:t>‹#›</a:t>
            </a:fld>
            <a:endParaRPr lang="en-US"/>
          </a:p>
        </p:txBody>
      </p:sp>
    </p:spTree>
    <p:extLst>
      <p:ext uri="{BB962C8B-B14F-4D97-AF65-F5344CB8AC3E}">
        <p14:creationId xmlns:p14="http://schemas.microsoft.com/office/powerpoint/2010/main" val="3819933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2917D-D2B4-4AE5-8D6A-30EBE1079B9F}"/>
              </a:ext>
            </a:extLst>
          </p:cNvPr>
          <p:cNvSpPr>
            <a:spLocks noGrp="1"/>
          </p:cNvSpPr>
          <p:nvPr>
            <p:ph type="ctrTitle"/>
          </p:nvPr>
        </p:nvSpPr>
        <p:spPr/>
        <p:txBody>
          <a:bodyPr/>
          <a:lstStyle/>
          <a:p>
            <a:r>
              <a:rPr lang="en-US" dirty="0"/>
              <a:t>AP Government </a:t>
            </a:r>
          </a:p>
        </p:txBody>
      </p:sp>
      <p:sp>
        <p:nvSpPr>
          <p:cNvPr id="3" name="Subtitle 2">
            <a:extLst>
              <a:ext uri="{FF2B5EF4-FFF2-40B4-BE49-F238E27FC236}">
                <a16:creationId xmlns:a16="http://schemas.microsoft.com/office/drawing/2014/main" id="{ABFBABA0-4E7E-4FFB-BB22-1E9414A13107}"/>
              </a:ext>
            </a:extLst>
          </p:cNvPr>
          <p:cNvSpPr>
            <a:spLocks noGrp="1"/>
          </p:cNvSpPr>
          <p:nvPr>
            <p:ph type="subTitle" idx="1"/>
          </p:nvPr>
        </p:nvSpPr>
        <p:spPr/>
        <p:txBody>
          <a:bodyPr/>
          <a:lstStyle/>
          <a:p>
            <a:r>
              <a:rPr lang="en-US" dirty="0"/>
              <a:t>Unit 3: Politics and People</a:t>
            </a:r>
          </a:p>
          <a:p>
            <a:r>
              <a:rPr lang="en-US" dirty="0"/>
              <a:t>Chapter 6 </a:t>
            </a:r>
            <a:r>
              <a:rPr lang="en-US"/>
              <a:t>| 16 slides</a:t>
            </a:r>
            <a:endParaRPr lang="en-US" dirty="0"/>
          </a:p>
        </p:txBody>
      </p:sp>
    </p:spTree>
    <p:extLst>
      <p:ext uri="{BB962C8B-B14F-4D97-AF65-F5344CB8AC3E}">
        <p14:creationId xmlns:p14="http://schemas.microsoft.com/office/powerpoint/2010/main" val="2191496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B239A-E3B4-4CEB-B156-75BB650DD418}"/>
              </a:ext>
            </a:extLst>
          </p:cNvPr>
          <p:cNvSpPr>
            <a:spLocks noGrp="1"/>
          </p:cNvSpPr>
          <p:nvPr>
            <p:ph type="title"/>
          </p:nvPr>
        </p:nvSpPr>
        <p:spPr/>
        <p:txBody>
          <a:bodyPr/>
          <a:lstStyle/>
          <a:p>
            <a:r>
              <a:rPr lang="en-US" dirty="0"/>
              <a:t>Political Preferences &amp; Voting Habits</a:t>
            </a:r>
          </a:p>
        </p:txBody>
      </p:sp>
      <p:sp>
        <p:nvSpPr>
          <p:cNvPr id="3" name="Content Placeholder 2">
            <a:extLst>
              <a:ext uri="{FF2B5EF4-FFF2-40B4-BE49-F238E27FC236}">
                <a16:creationId xmlns:a16="http://schemas.microsoft.com/office/drawing/2014/main" id="{86FBF86B-EE6D-40DD-A5B6-FCF8ACD208D5}"/>
              </a:ext>
            </a:extLst>
          </p:cNvPr>
          <p:cNvSpPr>
            <a:spLocks noGrp="1"/>
          </p:cNvSpPr>
          <p:nvPr>
            <p:ph idx="1"/>
          </p:nvPr>
        </p:nvSpPr>
        <p:spPr/>
        <p:txBody>
          <a:bodyPr/>
          <a:lstStyle/>
          <a:p>
            <a:r>
              <a:rPr lang="en-US" dirty="0"/>
              <a:t>Influenced by an individual’s demographic information, however fewer patterns are apparent in modern society.</a:t>
            </a:r>
          </a:p>
          <a:p>
            <a:pPr lvl="1"/>
            <a:r>
              <a:rPr lang="en-US" dirty="0"/>
              <a:t>The more education you have, the more likely you are to vote.</a:t>
            </a:r>
          </a:p>
          <a:p>
            <a:pPr lvl="1"/>
            <a:r>
              <a:rPr lang="en-US" dirty="0"/>
              <a:t>The more money you have/make, they more likely you are to vote.</a:t>
            </a:r>
          </a:p>
          <a:p>
            <a:pPr lvl="1"/>
            <a:r>
              <a:rPr lang="en-US" dirty="0"/>
              <a:t>The younger you are, the more liberal you are likely to be.</a:t>
            </a:r>
          </a:p>
          <a:p>
            <a:pPr lvl="1"/>
            <a:r>
              <a:rPr lang="en-US" dirty="0"/>
              <a:t>You are more likely to vote Democrat if you happen to be a minority.</a:t>
            </a:r>
          </a:p>
          <a:p>
            <a:pPr lvl="1"/>
            <a:r>
              <a:rPr lang="en-US" dirty="0"/>
              <a:t>Meanwhile, religious affiliation seems to have no bearing on voting habits anymore.</a:t>
            </a:r>
          </a:p>
        </p:txBody>
      </p:sp>
    </p:spTree>
    <p:extLst>
      <p:ext uri="{BB962C8B-B14F-4D97-AF65-F5344CB8AC3E}">
        <p14:creationId xmlns:p14="http://schemas.microsoft.com/office/powerpoint/2010/main" val="2546168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47435-1E20-40EA-A694-FBF17590372F}"/>
              </a:ext>
            </a:extLst>
          </p:cNvPr>
          <p:cNvSpPr>
            <a:spLocks noGrp="1"/>
          </p:cNvSpPr>
          <p:nvPr>
            <p:ph type="title"/>
          </p:nvPr>
        </p:nvSpPr>
        <p:spPr/>
        <p:txBody>
          <a:bodyPr/>
          <a:lstStyle/>
          <a:p>
            <a:r>
              <a:rPr lang="en-US" dirty="0"/>
              <a:t>Political Preferences &amp; Voting Habits</a:t>
            </a:r>
          </a:p>
        </p:txBody>
      </p:sp>
      <p:sp>
        <p:nvSpPr>
          <p:cNvPr id="3" name="Content Placeholder 2">
            <a:extLst>
              <a:ext uri="{FF2B5EF4-FFF2-40B4-BE49-F238E27FC236}">
                <a16:creationId xmlns:a16="http://schemas.microsoft.com/office/drawing/2014/main" id="{7252276A-942B-4EAD-933D-810B9B1E6C36}"/>
              </a:ext>
            </a:extLst>
          </p:cNvPr>
          <p:cNvSpPr>
            <a:spLocks noGrp="1"/>
          </p:cNvSpPr>
          <p:nvPr>
            <p:ph idx="1"/>
          </p:nvPr>
        </p:nvSpPr>
        <p:spPr/>
        <p:txBody>
          <a:bodyPr/>
          <a:lstStyle/>
          <a:p>
            <a:r>
              <a:rPr lang="en-US" dirty="0"/>
              <a:t>Gender gap: the difference between the percentage of men and women who vote for a particular candidate.</a:t>
            </a:r>
          </a:p>
          <a:p>
            <a:pPr lvl="1"/>
            <a:r>
              <a:rPr lang="en-US" dirty="0"/>
              <a:t>Suspected causes: </a:t>
            </a:r>
          </a:p>
          <a:p>
            <a:pPr lvl="2"/>
            <a:r>
              <a:rPr lang="en-US" dirty="0"/>
              <a:t>Increase in the number of female workers</a:t>
            </a:r>
          </a:p>
          <a:p>
            <a:pPr lvl="2"/>
            <a:r>
              <a:rPr lang="en-US" dirty="0"/>
              <a:t>Feminism</a:t>
            </a:r>
          </a:p>
          <a:p>
            <a:pPr lvl="2"/>
            <a:r>
              <a:rPr lang="en-US" dirty="0"/>
              <a:t>Concern over social issues</a:t>
            </a:r>
          </a:p>
          <a:p>
            <a:pPr lvl="2"/>
            <a:r>
              <a:rPr lang="en-US" dirty="0"/>
              <a:t>Decline in marriage rates</a:t>
            </a:r>
          </a:p>
          <a:p>
            <a:pPr lvl="2"/>
            <a:r>
              <a:rPr lang="en-US" dirty="0"/>
              <a:t>Increase in divorce rates</a:t>
            </a:r>
          </a:p>
        </p:txBody>
      </p:sp>
    </p:spTree>
    <p:extLst>
      <p:ext uri="{BB962C8B-B14F-4D97-AF65-F5344CB8AC3E}">
        <p14:creationId xmlns:p14="http://schemas.microsoft.com/office/powerpoint/2010/main" val="2940294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59E29-04CC-4EA6-8231-8DC0C444DEB6}"/>
              </a:ext>
            </a:extLst>
          </p:cNvPr>
          <p:cNvSpPr>
            <a:spLocks noGrp="1"/>
          </p:cNvSpPr>
          <p:nvPr>
            <p:ph type="title"/>
          </p:nvPr>
        </p:nvSpPr>
        <p:spPr/>
        <p:txBody>
          <a:bodyPr/>
          <a:lstStyle/>
          <a:p>
            <a:r>
              <a:rPr lang="en-US" dirty="0"/>
              <a:t>Measuring Public Opinion</a:t>
            </a:r>
          </a:p>
        </p:txBody>
      </p:sp>
      <p:sp>
        <p:nvSpPr>
          <p:cNvPr id="3" name="Content Placeholder 2">
            <a:extLst>
              <a:ext uri="{FF2B5EF4-FFF2-40B4-BE49-F238E27FC236}">
                <a16:creationId xmlns:a16="http://schemas.microsoft.com/office/drawing/2014/main" id="{D23C1322-BA11-4386-8F66-4FAEE28B8CEB}"/>
              </a:ext>
            </a:extLst>
          </p:cNvPr>
          <p:cNvSpPr>
            <a:spLocks noGrp="1"/>
          </p:cNvSpPr>
          <p:nvPr>
            <p:ph idx="1"/>
          </p:nvPr>
        </p:nvSpPr>
        <p:spPr/>
        <p:txBody>
          <a:bodyPr/>
          <a:lstStyle/>
          <a:p>
            <a:r>
              <a:rPr lang="en-US" dirty="0"/>
              <a:t>Opinion Polls: a method of systematically questioning a small sample of respondents who are deemed representative of the population.</a:t>
            </a:r>
          </a:p>
          <a:p>
            <a:pPr lvl="1"/>
            <a:r>
              <a:rPr lang="en-US" dirty="0"/>
              <a:t>Representative Sampling: surveying a proportion of the population that accurately reflects that population in an unbiased way.</a:t>
            </a:r>
          </a:p>
          <a:p>
            <a:pPr lvl="1"/>
            <a:r>
              <a:rPr lang="en-US" dirty="0"/>
              <a:t>Random Sampling: surveying a random portion of the population that may relate in number but not demographics.</a:t>
            </a:r>
          </a:p>
          <a:p>
            <a:pPr lvl="1"/>
            <a:r>
              <a:rPr lang="en-US" dirty="0"/>
              <a:t>Every person should have an equal chance of being surveyed, upping the chance of a poll’s accuracy.</a:t>
            </a:r>
          </a:p>
          <a:p>
            <a:pPr lvl="2"/>
            <a:r>
              <a:rPr lang="en-US" dirty="0"/>
              <a:t>Random digit dialing</a:t>
            </a:r>
          </a:p>
        </p:txBody>
      </p:sp>
    </p:spTree>
    <p:extLst>
      <p:ext uri="{BB962C8B-B14F-4D97-AF65-F5344CB8AC3E}">
        <p14:creationId xmlns:p14="http://schemas.microsoft.com/office/powerpoint/2010/main" val="2730847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AB413-E4C5-4CF3-BD63-CBC37CAB11CA}"/>
              </a:ext>
            </a:extLst>
          </p:cNvPr>
          <p:cNvSpPr>
            <a:spLocks noGrp="1"/>
          </p:cNvSpPr>
          <p:nvPr>
            <p:ph type="title"/>
          </p:nvPr>
        </p:nvSpPr>
        <p:spPr/>
        <p:txBody>
          <a:bodyPr/>
          <a:lstStyle/>
          <a:p>
            <a:r>
              <a:rPr lang="en-US" dirty="0"/>
              <a:t>Measuring Public Opinion</a:t>
            </a:r>
          </a:p>
        </p:txBody>
      </p:sp>
      <p:sp>
        <p:nvSpPr>
          <p:cNvPr id="3" name="Content Placeholder 2">
            <a:extLst>
              <a:ext uri="{FF2B5EF4-FFF2-40B4-BE49-F238E27FC236}">
                <a16:creationId xmlns:a16="http://schemas.microsoft.com/office/drawing/2014/main" id="{8C0236B3-8BED-42D7-89DF-60810C711560}"/>
              </a:ext>
            </a:extLst>
          </p:cNvPr>
          <p:cNvSpPr>
            <a:spLocks noGrp="1"/>
          </p:cNvSpPr>
          <p:nvPr>
            <p:ph idx="1"/>
          </p:nvPr>
        </p:nvSpPr>
        <p:spPr/>
        <p:txBody>
          <a:bodyPr/>
          <a:lstStyle/>
          <a:p>
            <a:r>
              <a:rPr lang="en-US" dirty="0"/>
              <a:t>Problems</a:t>
            </a:r>
          </a:p>
          <a:p>
            <a:pPr lvl="1"/>
            <a:r>
              <a:rPr lang="en-US" dirty="0"/>
              <a:t>Sampling Error: the difference between a sample’s result and the true result (if the entire population had participated)</a:t>
            </a:r>
          </a:p>
          <a:p>
            <a:pPr lvl="2"/>
            <a:r>
              <a:rPr lang="en-US" dirty="0"/>
              <a:t>The more people who participate in a poll, the more confidence you can have about it being representative.</a:t>
            </a:r>
          </a:p>
          <a:p>
            <a:pPr lvl="2"/>
            <a:r>
              <a:rPr lang="en-US" dirty="0"/>
              <a:t>A sampling error is represented by a plus/minus number.</a:t>
            </a:r>
          </a:p>
          <a:p>
            <a:pPr lvl="1"/>
            <a:r>
              <a:rPr lang="en-US" dirty="0"/>
              <a:t>Poll Questions: restriction of answer options, word choice, order of questions asked.</a:t>
            </a:r>
          </a:p>
          <a:p>
            <a:pPr lvl="1"/>
            <a:r>
              <a:rPr lang="en-US" dirty="0"/>
              <a:t>Push Polls: unethical polls that include (mis)leading information in the question in order to sway the respondent’s answer in favor of one side.</a:t>
            </a:r>
          </a:p>
        </p:txBody>
      </p:sp>
    </p:spTree>
    <p:extLst>
      <p:ext uri="{BB962C8B-B14F-4D97-AF65-F5344CB8AC3E}">
        <p14:creationId xmlns:p14="http://schemas.microsoft.com/office/powerpoint/2010/main" val="823396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Measuring Public Opinion</a:t>
            </a:r>
          </a:p>
        </p:txBody>
      </p:sp>
      <p:sp>
        <p:nvSpPr>
          <p:cNvPr id="3" name="Content Placeholder 2"/>
          <p:cNvSpPr>
            <a:spLocks noGrp="1"/>
          </p:cNvSpPr>
          <p:nvPr>
            <p:ph idx="1"/>
          </p:nvPr>
        </p:nvSpPr>
        <p:spPr/>
        <p:txBody>
          <a:bodyPr/>
          <a:lstStyle/>
          <a:p>
            <a:r>
              <a:rPr lang="en-US" dirty="0"/>
              <a:t>Technology has both helped and hindered opinion polls. </a:t>
            </a:r>
          </a:p>
          <a:p>
            <a:pPr lvl="1"/>
            <a:r>
              <a:rPr lang="en-US" dirty="0"/>
              <a:t>Cell phones make random digit dialing difficult as federal law prohibits the sharing of cell phone numbers with automated dialers. </a:t>
            </a:r>
          </a:p>
          <a:p>
            <a:pPr lvl="1"/>
            <a:r>
              <a:rPr lang="en-US" dirty="0"/>
              <a:t>The Internet has provided another outlet through which to conduct polls, though they must still operate on a volunteer basis.</a:t>
            </a:r>
          </a:p>
        </p:txBody>
      </p:sp>
    </p:spTree>
    <p:extLst>
      <p:ext uri="{BB962C8B-B14F-4D97-AF65-F5344CB8AC3E}">
        <p14:creationId xmlns:p14="http://schemas.microsoft.com/office/powerpoint/2010/main" val="29135692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B6F7C-19A7-4552-9A53-6BCCAEC371F2}"/>
              </a:ext>
            </a:extLst>
          </p:cNvPr>
          <p:cNvSpPr>
            <a:spLocks noGrp="1"/>
          </p:cNvSpPr>
          <p:nvPr>
            <p:ph type="title"/>
          </p:nvPr>
        </p:nvSpPr>
        <p:spPr/>
        <p:txBody>
          <a:bodyPr/>
          <a:lstStyle/>
          <a:p>
            <a:r>
              <a:rPr lang="en-US" dirty="0"/>
              <a:t>The Impact of Public Opinion </a:t>
            </a:r>
          </a:p>
        </p:txBody>
      </p:sp>
      <p:sp>
        <p:nvSpPr>
          <p:cNvPr id="3" name="Content Placeholder 2">
            <a:extLst>
              <a:ext uri="{FF2B5EF4-FFF2-40B4-BE49-F238E27FC236}">
                <a16:creationId xmlns:a16="http://schemas.microsoft.com/office/drawing/2014/main" id="{EBD4A860-BA26-4277-8573-5BA5338F1B89}"/>
              </a:ext>
            </a:extLst>
          </p:cNvPr>
          <p:cNvSpPr>
            <a:spLocks noGrp="1"/>
          </p:cNvSpPr>
          <p:nvPr>
            <p:ph idx="1"/>
          </p:nvPr>
        </p:nvSpPr>
        <p:spPr/>
        <p:txBody>
          <a:bodyPr/>
          <a:lstStyle/>
          <a:p>
            <a:r>
              <a:rPr lang="en-US" dirty="0"/>
              <a:t>Politicians see public opinion as important to their success and in dealing with other politicians. </a:t>
            </a:r>
          </a:p>
          <a:p>
            <a:pPr lvl="1"/>
            <a:r>
              <a:rPr lang="en-US" dirty="0"/>
              <a:t>It is also helpful in identifying the most important concerns of the people in order to stimulate or stay away from policy-making.</a:t>
            </a:r>
          </a:p>
          <a:p>
            <a:r>
              <a:rPr lang="en-US" dirty="0"/>
              <a:t>Political trust: the degree to which individuals express trust in government and political institutions, often measured by polls.</a:t>
            </a:r>
          </a:p>
          <a:p>
            <a:pPr lvl="1"/>
            <a:r>
              <a:rPr lang="en-US" dirty="0"/>
              <a:t>“Opinion polls over the last few decades show declining trends in the confidence American have in institutions such as government, banks, and the police. The concern is that as confidence in government institutions falls, people will be less likely to embrace a shared political culture.”</a:t>
            </a:r>
          </a:p>
        </p:txBody>
      </p:sp>
    </p:spTree>
    <p:extLst>
      <p:ext uri="{BB962C8B-B14F-4D97-AF65-F5344CB8AC3E}">
        <p14:creationId xmlns:p14="http://schemas.microsoft.com/office/powerpoint/2010/main" val="33769036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7EEDC-089E-4D7E-BF95-0BB17306A480}"/>
              </a:ext>
            </a:extLst>
          </p:cNvPr>
          <p:cNvSpPr>
            <a:spLocks noGrp="1"/>
          </p:cNvSpPr>
          <p:nvPr>
            <p:ph type="title"/>
          </p:nvPr>
        </p:nvSpPr>
        <p:spPr/>
        <p:txBody>
          <a:bodyPr/>
          <a:lstStyle/>
          <a:p>
            <a:r>
              <a:rPr lang="en-US" dirty="0"/>
              <a:t>The Impact of Public Opinion </a:t>
            </a:r>
          </a:p>
        </p:txBody>
      </p:sp>
      <p:sp>
        <p:nvSpPr>
          <p:cNvPr id="3" name="Content Placeholder 2">
            <a:extLst>
              <a:ext uri="{FF2B5EF4-FFF2-40B4-BE49-F238E27FC236}">
                <a16:creationId xmlns:a16="http://schemas.microsoft.com/office/drawing/2014/main" id="{16A28D2D-7BB5-4AE2-BE6B-4942DA3C39A8}"/>
              </a:ext>
            </a:extLst>
          </p:cNvPr>
          <p:cNvSpPr>
            <a:spLocks noGrp="1"/>
          </p:cNvSpPr>
          <p:nvPr>
            <p:ph idx="1"/>
          </p:nvPr>
        </p:nvSpPr>
        <p:spPr/>
        <p:txBody>
          <a:bodyPr/>
          <a:lstStyle/>
          <a:p>
            <a:r>
              <a:rPr lang="en-US" dirty="0"/>
              <a:t>Political efficacy: the belief that your personal engagement will yield results. </a:t>
            </a:r>
          </a:p>
          <a:p>
            <a:pPr lvl="1"/>
            <a:r>
              <a:rPr lang="en-US" dirty="0"/>
              <a:t>Can be either positive or negative.</a:t>
            </a:r>
          </a:p>
          <a:p>
            <a:r>
              <a:rPr lang="en-US" dirty="0"/>
              <a:t>“How individuals and groups approach the political process has a tremendous impact on the country’s ability to deal with new challenges, [and] resolve conflicts.”</a:t>
            </a:r>
          </a:p>
        </p:txBody>
      </p:sp>
    </p:spTree>
    <p:extLst>
      <p:ext uri="{BB962C8B-B14F-4D97-AF65-F5344CB8AC3E}">
        <p14:creationId xmlns:p14="http://schemas.microsoft.com/office/powerpoint/2010/main" val="2913288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6EC9C-E3C5-4037-8F91-723DF1A19B5B}"/>
              </a:ext>
            </a:extLst>
          </p:cNvPr>
          <p:cNvSpPr>
            <a:spLocks noGrp="1"/>
          </p:cNvSpPr>
          <p:nvPr>
            <p:ph type="title"/>
          </p:nvPr>
        </p:nvSpPr>
        <p:spPr/>
        <p:txBody>
          <a:bodyPr/>
          <a:lstStyle/>
          <a:p>
            <a:r>
              <a:rPr lang="en-US" dirty="0"/>
              <a:t>Defining Public Opinion</a:t>
            </a:r>
          </a:p>
        </p:txBody>
      </p:sp>
      <p:sp>
        <p:nvSpPr>
          <p:cNvPr id="3" name="Content Placeholder 2">
            <a:extLst>
              <a:ext uri="{FF2B5EF4-FFF2-40B4-BE49-F238E27FC236}">
                <a16:creationId xmlns:a16="http://schemas.microsoft.com/office/drawing/2014/main" id="{3B9571B6-48AE-4AC5-A028-8A181F0CCF97}"/>
              </a:ext>
            </a:extLst>
          </p:cNvPr>
          <p:cNvSpPr>
            <a:spLocks noGrp="1"/>
          </p:cNvSpPr>
          <p:nvPr>
            <p:ph idx="1"/>
          </p:nvPr>
        </p:nvSpPr>
        <p:spPr/>
        <p:txBody>
          <a:bodyPr/>
          <a:lstStyle/>
          <a:p>
            <a:r>
              <a:rPr lang="en-US" dirty="0"/>
              <a:t>Public opinion: the collection of individual attitudes or beliefs shared by some portion of the (adult) population.</a:t>
            </a:r>
          </a:p>
          <a:p>
            <a:pPr lvl="1"/>
            <a:r>
              <a:rPr lang="en-US" dirty="0"/>
              <a:t>When a large proportion of the population appears to express the same view, it is considered a consensus.</a:t>
            </a:r>
          </a:p>
          <a:p>
            <a:pPr lvl="1"/>
            <a:r>
              <a:rPr lang="en-US" dirty="0"/>
              <a:t>When the public holds widely differing views, it is called a divisive opinion.</a:t>
            </a:r>
          </a:p>
          <a:p>
            <a:pPr lvl="1"/>
            <a:r>
              <a:rPr lang="en-US" dirty="0"/>
              <a:t>When the public doesn’t know enough about the issue or is not interested enough, it is called a </a:t>
            </a:r>
            <a:r>
              <a:rPr lang="en-US" dirty="0" err="1"/>
              <a:t>nonopinion</a:t>
            </a:r>
            <a:r>
              <a:rPr lang="en-US" dirty="0"/>
              <a:t>.</a:t>
            </a:r>
          </a:p>
        </p:txBody>
      </p:sp>
    </p:spTree>
    <p:extLst>
      <p:ext uri="{BB962C8B-B14F-4D97-AF65-F5344CB8AC3E}">
        <p14:creationId xmlns:p14="http://schemas.microsoft.com/office/powerpoint/2010/main" val="2951631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5CD3E-5FCE-41A4-84AC-4A7866F53564}"/>
              </a:ext>
            </a:extLst>
          </p:cNvPr>
          <p:cNvSpPr>
            <a:spLocks noGrp="1"/>
          </p:cNvSpPr>
          <p:nvPr>
            <p:ph type="title"/>
          </p:nvPr>
        </p:nvSpPr>
        <p:spPr/>
        <p:txBody>
          <a:bodyPr/>
          <a:lstStyle/>
          <a:p>
            <a:r>
              <a:rPr lang="en-US" dirty="0"/>
              <a:t>Political Responsiveness </a:t>
            </a:r>
          </a:p>
        </p:txBody>
      </p:sp>
      <p:sp>
        <p:nvSpPr>
          <p:cNvPr id="3" name="Content Placeholder 2">
            <a:extLst>
              <a:ext uri="{FF2B5EF4-FFF2-40B4-BE49-F238E27FC236}">
                <a16:creationId xmlns:a16="http://schemas.microsoft.com/office/drawing/2014/main" id="{67EFBB2B-A4BE-4839-AC66-CF74709AA633}"/>
              </a:ext>
            </a:extLst>
          </p:cNvPr>
          <p:cNvSpPr>
            <a:spLocks noGrp="1"/>
          </p:cNvSpPr>
          <p:nvPr>
            <p:ph idx="1"/>
          </p:nvPr>
        </p:nvSpPr>
        <p:spPr/>
        <p:txBody>
          <a:bodyPr/>
          <a:lstStyle/>
          <a:p>
            <a:r>
              <a:rPr lang="en-US" dirty="0"/>
              <a:t>“Research demonstrates that when the public supports a policy change…policy [generally] changes in a direction consistent with the change in public opinion 43% of the time.”</a:t>
            </a:r>
          </a:p>
          <a:p>
            <a:r>
              <a:rPr lang="en-US" dirty="0"/>
              <a:t>“When public opinion changes dramatically…government policy is more likely to follow changing public attitudes.”</a:t>
            </a:r>
          </a:p>
          <a:p>
            <a:r>
              <a:rPr lang="en-US" dirty="0"/>
              <a:t>Public opinion, specifically </a:t>
            </a:r>
            <a:r>
              <a:rPr lang="en-US" dirty="0" err="1"/>
              <a:t>nonopinions</a:t>
            </a:r>
            <a:r>
              <a:rPr lang="en-US" dirty="0"/>
              <a:t>, can limit the government too; if the majority of the public has no opinion on the issue, the government would be going against the majority to pass policy on it.</a:t>
            </a:r>
          </a:p>
        </p:txBody>
      </p:sp>
    </p:spTree>
    <p:extLst>
      <p:ext uri="{BB962C8B-B14F-4D97-AF65-F5344CB8AC3E}">
        <p14:creationId xmlns:p14="http://schemas.microsoft.com/office/powerpoint/2010/main" val="48459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4B6F4-892A-4310-90B1-ADE2C6BE238A}"/>
              </a:ext>
            </a:extLst>
          </p:cNvPr>
          <p:cNvSpPr>
            <a:spLocks noGrp="1"/>
          </p:cNvSpPr>
          <p:nvPr>
            <p:ph type="title"/>
          </p:nvPr>
        </p:nvSpPr>
        <p:spPr/>
        <p:txBody>
          <a:bodyPr/>
          <a:lstStyle/>
          <a:p>
            <a:r>
              <a:rPr lang="en-US" dirty="0"/>
              <a:t>Political Socialization </a:t>
            </a:r>
          </a:p>
        </p:txBody>
      </p:sp>
      <p:sp>
        <p:nvSpPr>
          <p:cNvPr id="3" name="Content Placeholder 2">
            <a:extLst>
              <a:ext uri="{FF2B5EF4-FFF2-40B4-BE49-F238E27FC236}">
                <a16:creationId xmlns:a16="http://schemas.microsoft.com/office/drawing/2014/main" id="{671944FA-8BF0-40E6-B2AA-D98D2153DAF4}"/>
              </a:ext>
            </a:extLst>
          </p:cNvPr>
          <p:cNvSpPr>
            <a:spLocks noGrp="1"/>
          </p:cNvSpPr>
          <p:nvPr>
            <p:ph idx="1"/>
          </p:nvPr>
        </p:nvSpPr>
        <p:spPr/>
        <p:txBody>
          <a:bodyPr/>
          <a:lstStyle/>
          <a:p>
            <a:r>
              <a:rPr lang="en-US" dirty="0"/>
              <a:t>Public opinion is the expression of political socialization.</a:t>
            </a:r>
          </a:p>
          <a:p>
            <a:pPr lvl="1"/>
            <a:r>
              <a:rPr lang="en-US" dirty="0"/>
              <a:t>The process by which political beliefs and values are passed to successive generations.</a:t>
            </a:r>
          </a:p>
          <a:p>
            <a:r>
              <a:rPr lang="en-US" dirty="0"/>
              <a:t>Factors of Political Socialization</a:t>
            </a:r>
          </a:p>
          <a:p>
            <a:pPr lvl="1"/>
            <a:r>
              <a:rPr lang="en-US" dirty="0"/>
              <a:t>Family</a:t>
            </a:r>
          </a:p>
          <a:p>
            <a:pPr lvl="1"/>
            <a:r>
              <a:rPr lang="en-US" dirty="0"/>
              <a:t>School</a:t>
            </a:r>
          </a:p>
          <a:p>
            <a:pPr lvl="1"/>
            <a:r>
              <a:rPr lang="en-US" dirty="0"/>
              <a:t>Peers &amp; Social Groups</a:t>
            </a:r>
          </a:p>
          <a:p>
            <a:pPr lvl="1"/>
            <a:r>
              <a:rPr lang="en-US" dirty="0"/>
              <a:t>Basic Demographics</a:t>
            </a:r>
          </a:p>
          <a:p>
            <a:pPr lvl="1"/>
            <a:r>
              <a:rPr lang="en-US" dirty="0"/>
              <a:t>Media</a:t>
            </a:r>
          </a:p>
          <a:p>
            <a:pPr lvl="1"/>
            <a:r>
              <a:rPr lang="en-US" dirty="0"/>
              <a:t>Ongoing Political Events and Figures </a:t>
            </a:r>
          </a:p>
        </p:txBody>
      </p:sp>
    </p:spTree>
    <p:extLst>
      <p:ext uri="{BB962C8B-B14F-4D97-AF65-F5344CB8AC3E}">
        <p14:creationId xmlns:p14="http://schemas.microsoft.com/office/powerpoint/2010/main" val="2701999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8B650-2D21-410E-8135-0A0DC007AAEF}"/>
              </a:ext>
            </a:extLst>
          </p:cNvPr>
          <p:cNvSpPr>
            <a:spLocks noGrp="1"/>
          </p:cNvSpPr>
          <p:nvPr>
            <p:ph type="title"/>
          </p:nvPr>
        </p:nvSpPr>
        <p:spPr/>
        <p:txBody>
          <a:bodyPr/>
          <a:lstStyle/>
          <a:p>
            <a:r>
              <a:rPr lang="en-US" dirty="0"/>
              <a:t>Factors of Political Socialization</a:t>
            </a:r>
          </a:p>
        </p:txBody>
      </p:sp>
      <p:sp>
        <p:nvSpPr>
          <p:cNvPr id="3" name="Content Placeholder 2">
            <a:extLst>
              <a:ext uri="{FF2B5EF4-FFF2-40B4-BE49-F238E27FC236}">
                <a16:creationId xmlns:a16="http://schemas.microsoft.com/office/drawing/2014/main" id="{EFDC4176-3D0D-4795-9944-EF09EBA48352}"/>
              </a:ext>
            </a:extLst>
          </p:cNvPr>
          <p:cNvSpPr>
            <a:spLocks noGrp="1"/>
          </p:cNvSpPr>
          <p:nvPr>
            <p:ph idx="1"/>
          </p:nvPr>
        </p:nvSpPr>
        <p:spPr/>
        <p:txBody>
          <a:bodyPr/>
          <a:lstStyle/>
          <a:p>
            <a:r>
              <a:rPr lang="en-US" dirty="0"/>
              <a:t>Family: children learn their parents’ views through observation and interaction; they will tend to hold the same beliefs and values of their parents for a large portion of time.</a:t>
            </a:r>
          </a:p>
          <a:p>
            <a:pPr lvl="1"/>
            <a:r>
              <a:rPr lang="en-US" dirty="0"/>
              <a:t>This connection is challenged by increased access to information; it is no longer that uncommon to see children with vastly different views than their parents.</a:t>
            </a:r>
          </a:p>
          <a:p>
            <a:r>
              <a:rPr lang="en-US" dirty="0"/>
              <a:t>School: schools have always been seen as “transmitters of political information and attitudes,” and are exposed to more and more of the values and traditions of their society as they continue their education.</a:t>
            </a:r>
          </a:p>
          <a:p>
            <a:pPr lvl="1"/>
            <a:r>
              <a:rPr lang="en-US" dirty="0"/>
              <a:t>The more formal education a person receives, the more likely they are to understand and participate in politics. </a:t>
            </a:r>
          </a:p>
        </p:txBody>
      </p:sp>
    </p:spTree>
    <p:extLst>
      <p:ext uri="{BB962C8B-B14F-4D97-AF65-F5344CB8AC3E}">
        <p14:creationId xmlns:p14="http://schemas.microsoft.com/office/powerpoint/2010/main" val="2928075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06BD0-63CC-423B-AA21-C0C36CCBA09D}"/>
              </a:ext>
            </a:extLst>
          </p:cNvPr>
          <p:cNvSpPr>
            <a:spLocks noGrp="1"/>
          </p:cNvSpPr>
          <p:nvPr>
            <p:ph type="title"/>
          </p:nvPr>
        </p:nvSpPr>
        <p:spPr/>
        <p:txBody>
          <a:bodyPr/>
          <a:lstStyle/>
          <a:p>
            <a:r>
              <a:rPr lang="en-US" dirty="0"/>
              <a:t>Factors of Political Socialization </a:t>
            </a:r>
          </a:p>
        </p:txBody>
      </p:sp>
      <p:sp>
        <p:nvSpPr>
          <p:cNvPr id="3" name="Content Placeholder 2">
            <a:extLst>
              <a:ext uri="{FF2B5EF4-FFF2-40B4-BE49-F238E27FC236}">
                <a16:creationId xmlns:a16="http://schemas.microsoft.com/office/drawing/2014/main" id="{8225EFA9-F693-4207-B943-36D967E23399}"/>
              </a:ext>
            </a:extLst>
          </p:cNvPr>
          <p:cNvSpPr>
            <a:spLocks noGrp="1"/>
          </p:cNvSpPr>
          <p:nvPr>
            <p:ph idx="1"/>
          </p:nvPr>
        </p:nvSpPr>
        <p:spPr/>
        <p:txBody>
          <a:bodyPr>
            <a:normAutofit lnSpcReduction="10000"/>
          </a:bodyPr>
          <a:lstStyle/>
          <a:p>
            <a:r>
              <a:rPr lang="en-US" dirty="0"/>
              <a:t>Peers &amp; Social Groups: while most peer groups and friendships are not based on politics, they can impact a person’s beliefs; as children attend school and become removed from their parents’ time and influence, this group takes that spot.</a:t>
            </a:r>
          </a:p>
          <a:p>
            <a:pPr lvl="1"/>
            <a:r>
              <a:rPr lang="en-US" dirty="0"/>
              <a:t>The influence of peer pressure can impact political beliefs.</a:t>
            </a:r>
          </a:p>
          <a:p>
            <a:r>
              <a:rPr lang="en-US" dirty="0"/>
              <a:t>Basic Demographics: this includes gender, race/ethnicity, age, religion, socio-economic status, and geographic location.</a:t>
            </a:r>
          </a:p>
          <a:p>
            <a:pPr lvl="1"/>
            <a:r>
              <a:rPr lang="en-US" dirty="0"/>
              <a:t>While some of these are genetic and some are choices, they can each influence how an individuals views, reacts to, and thinks about politics.</a:t>
            </a:r>
          </a:p>
          <a:p>
            <a:pPr lvl="1"/>
            <a:r>
              <a:rPr lang="en-US" dirty="0"/>
              <a:t>Life cycle effect: concept that because of age-specific experiences people hold age-specific attitudes that change as they grow older.</a:t>
            </a:r>
          </a:p>
          <a:p>
            <a:endParaRPr lang="en-US" dirty="0"/>
          </a:p>
        </p:txBody>
      </p:sp>
    </p:spTree>
    <p:extLst>
      <p:ext uri="{BB962C8B-B14F-4D97-AF65-F5344CB8AC3E}">
        <p14:creationId xmlns:p14="http://schemas.microsoft.com/office/powerpoint/2010/main" val="3397574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1B689-9AA1-4D4F-89F0-8C9CB7BAAA6C}"/>
              </a:ext>
            </a:extLst>
          </p:cNvPr>
          <p:cNvSpPr>
            <a:spLocks noGrp="1"/>
          </p:cNvSpPr>
          <p:nvPr>
            <p:ph type="title"/>
          </p:nvPr>
        </p:nvSpPr>
        <p:spPr/>
        <p:txBody>
          <a:bodyPr/>
          <a:lstStyle/>
          <a:p>
            <a:r>
              <a:rPr lang="en-US" dirty="0"/>
              <a:t>Factors of Political Socialization </a:t>
            </a:r>
          </a:p>
        </p:txBody>
      </p:sp>
      <p:sp>
        <p:nvSpPr>
          <p:cNvPr id="3" name="Content Placeholder 2">
            <a:extLst>
              <a:ext uri="{FF2B5EF4-FFF2-40B4-BE49-F238E27FC236}">
                <a16:creationId xmlns:a16="http://schemas.microsoft.com/office/drawing/2014/main" id="{64CA95A1-557A-4DCC-82E4-E32778C5A9E9}"/>
              </a:ext>
            </a:extLst>
          </p:cNvPr>
          <p:cNvSpPr>
            <a:spLocks noGrp="1"/>
          </p:cNvSpPr>
          <p:nvPr>
            <p:ph idx="1"/>
          </p:nvPr>
        </p:nvSpPr>
        <p:spPr/>
        <p:txBody>
          <a:bodyPr/>
          <a:lstStyle/>
          <a:p>
            <a:r>
              <a:rPr lang="en-US" dirty="0"/>
              <a:t>Media: channels of mass communication.</a:t>
            </a:r>
          </a:p>
          <a:p>
            <a:pPr lvl="1"/>
            <a:r>
              <a:rPr lang="en-US" dirty="0"/>
              <a:t>“The media inform the public about the issues and events…and thus have an agenda-setting effect.”</a:t>
            </a:r>
          </a:p>
          <a:p>
            <a:pPr lvl="2"/>
            <a:r>
              <a:rPr lang="en-US" dirty="0"/>
              <a:t>Agenda-setting: determining which public policy questions will be debated or considered; not telling you what to think on an issue, but definitely what issues to think about.</a:t>
            </a:r>
          </a:p>
          <a:p>
            <a:pPr lvl="2"/>
            <a:r>
              <a:rPr lang="en-US" dirty="0"/>
              <a:t>Managed news: information generated and distributed by the government in such a way as to give government interests priority over candor; NOT propaganda.</a:t>
            </a:r>
          </a:p>
          <a:p>
            <a:pPr lvl="1"/>
            <a:r>
              <a:rPr lang="en-US" dirty="0"/>
              <a:t>Most likely equal to the influence of family in today’s society, as many people are “actively creating content through social media rather than simply consuming information produced by others.”</a:t>
            </a:r>
          </a:p>
        </p:txBody>
      </p:sp>
    </p:spTree>
    <p:extLst>
      <p:ext uri="{BB962C8B-B14F-4D97-AF65-F5344CB8AC3E}">
        <p14:creationId xmlns:p14="http://schemas.microsoft.com/office/powerpoint/2010/main" val="2069250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D7E2B-58C2-4871-A903-55A5CD68D617}"/>
              </a:ext>
            </a:extLst>
          </p:cNvPr>
          <p:cNvSpPr>
            <a:spLocks noGrp="1"/>
          </p:cNvSpPr>
          <p:nvPr>
            <p:ph type="title"/>
          </p:nvPr>
        </p:nvSpPr>
        <p:spPr/>
        <p:txBody>
          <a:bodyPr/>
          <a:lstStyle/>
          <a:p>
            <a:r>
              <a:rPr lang="en-US" dirty="0"/>
              <a:t>Factors of Political Socialization </a:t>
            </a:r>
          </a:p>
        </p:txBody>
      </p:sp>
      <p:sp>
        <p:nvSpPr>
          <p:cNvPr id="3" name="Content Placeholder 2">
            <a:extLst>
              <a:ext uri="{FF2B5EF4-FFF2-40B4-BE49-F238E27FC236}">
                <a16:creationId xmlns:a16="http://schemas.microsoft.com/office/drawing/2014/main" id="{D6A83D0B-30FE-474A-A621-C77C8F660DFC}"/>
              </a:ext>
            </a:extLst>
          </p:cNvPr>
          <p:cNvSpPr>
            <a:spLocks noGrp="1"/>
          </p:cNvSpPr>
          <p:nvPr>
            <p:ph idx="1"/>
          </p:nvPr>
        </p:nvSpPr>
        <p:spPr/>
        <p:txBody>
          <a:bodyPr/>
          <a:lstStyle/>
          <a:p>
            <a:r>
              <a:rPr lang="en-US" dirty="0"/>
              <a:t>Ongoing Political Events and Figures</a:t>
            </a:r>
          </a:p>
          <a:p>
            <a:pPr lvl="1"/>
            <a:r>
              <a:rPr lang="en-US" dirty="0"/>
              <a:t>Opinion leaders: people who are able to influence the opinions of others because of their position, expertise, or personality; can be both formal (politicians, media figures) and informal (family members, friends).</a:t>
            </a:r>
          </a:p>
          <a:p>
            <a:pPr lvl="1"/>
            <a:r>
              <a:rPr lang="en-US" dirty="0"/>
              <a:t>Severe political change can disrupt political socialization as they must change the perceptions of important political dispositions such as trust and political efficacy.</a:t>
            </a:r>
          </a:p>
          <a:p>
            <a:pPr lvl="1"/>
            <a:r>
              <a:rPr lang="en-US" dirty="0"/>
              <a:t>Generational effect: a long-lasting effect of the event of a particular time on the political opinions of those who came of political age at that time.</a:t>
            </a:r>
          </a:p>
          <a:p>
            <a:pPr lvl="2"/>
            <a:r>
              <a:rPr lang="en-US" dirty="0"/>
              <a:t>Those who grew up in the Depression probably have an attachment to the Democrats, the party of FDR; those who grew up during the Vietnam War and Watergate Scandal probably don’t trust/care about the government.</a:t>
            </a:r>
          </a:p>
          <a:p>
            <a:pPr lvl="1"/>
            <a:endParaRPr lang="en-US" dirty="0"/>
          </a:p>
        </p:txBody>
      </p:sp>
    </p:spTree>
    <p:extLst>
      <p:ext uri="{BB962C8B-B14F-4D97-AF65-F5344CB8AC3E}">
        <p14:creationId xmlns:p14="http://schemas.microsoft.com/office/powerpoint/2010/main" val="383678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Political Socialization</a:t>
            </a:r>
          </a:p>
        </p:txBody>
      </p:sp>
      <p:sp>
        <p:nvSpPr>
          <p:cNvPr id="3" name="Content Placeholder 2"/>
          <p:cNvSpPr>
            <a:spLocks noGrp="1"/>
          </p:cNvSpPr>
          <p:nvPr>
            <p:ph idx="1"/>
          </p:nvPr>
        </p:nvSpPr>
        <p:spPr/>
        <p:txBody>
          <a:bodyPr/>
          <a:lstStyle/>
          <a:p>
            <a:r>
              <a:rPr lang="en-US" dirty="0"/>
              <a:t>A key factor in political socialization is political participation. </a:t>
            </a:r>
          </a:p>
          <a:p>
            <a:pPr lvl="1"/>
            <a:r>
              <a:rPr lang="en-US" dirty="0"/>
              <a:t>Politics and political participation is a learned behavior. The more you participate, the more you know what you believe in; the more you know what you believe in, the more willing you are to participate. </a:t>
            </a:r>
          </a:p>
        </p:txBody>
      </p:sp>
      <p:pic>
        <p:nvPicPr>
          <p:cNvPr id="4"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15148" t="25883" r="14401" b="5825"/>
          <a:stretch/>
        </p:blipFill>
        <p:spPr bwMode="auto">
          <a:xfrm>
            <a:off x="3200401" y="3352801"/>
            <a:ext cx="6075135" cy="3446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16603665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TotalTime>
  <Words>1343</Words>
  <Application>Microsoft Office PowerPoint</Application>
  <PresentationFormat>Widescreen</PresentationFormat>
  <Paragraphs>89</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AP Government </vt:lpstr>
      <vt:lpstr>Defining Public Opinion</vt:lpstr>
      <vt:lpstr>Political Responsiveness </vt:lpstr>
      <vt:lpstr>Political Socialization </vt:lpstr>
      <vt:lpstr>Factors of Political Socialization</vt:lpstr>
      <vt:lpstr>Factors of Political Socialization </vt:lpstr>
      <vt:lpstr>Factors of Political Socialization </vt:lpstr>
      <vt:lpstr>Factors of Political Socialization </vt:lpstr>
      <vt:lpstr>Political Socialization</vt:lpstr>
      <vt:lpstr>Political Preferences &amp; Voting Habits</vt:lpstr>
      <vt:lpstr>Political Preferences &amp; Voting Habits</vt:lpstr>
      <vt:lpstr>Measuring Public Opinion</vt:lpstr>
      <vt:lpstr>Measuring Public Opinion</vt:lpstr>
      <vt:lpstr>Measuring Public Opinion</vt:lpstr>
      <vt:lpstr>The Impact of Public Opinion </vt:lpstr>
      <vt:lpstr>The Impact of Public Opinion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Government</dc:title>
  <dc:creator>Jennifer</dc:creator>
  <cp:lastModifiedBy>Jennifer</cp:lastModifiedBy>
  <cp:revision>14</cp:revision>
  <dcterms:created xsi:type="dcterms:W3CDTF">2019-06-07T15:38:58Z</dcterms:created>
  <dcterms:modified xsi:type="dcterms:W3CDTF">2019-06-08T13:29:09Z</dcterms:modified>
</cp:coreProperties>
</file>