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66C34-0197-4F9B-931A-E0794A3CE0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1A5FC2-7A9F-464F-AFA7-4D676A42C8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FCC1A8-A96D-463A-BD52-038450ABAE7B}"/>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5" name="Footer Placeholder 4">
            <a:extLst>
              <a:ext uri="{FF2B5EF4-FFF2-40B4-BE49-F238E27FC236}">
                <a16:creationId xmlns:a16="http://schemas.microsoft.com/office/drawing/2014/main" id="{E8A6AAB8-ECE4-4C64-BB87-25CE4B07D7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DE08A-EA0B-43AE-AA49-749E744E44D9}"/>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285521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1917-5B38-45C4-B4E7-294C0D5CCC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2274CE-B216-46C8-BC5F-3B24E100CC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7ECDB-99BF-4991-9DA0-33315D962E4B}"/>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5" name="Footer Placeholder 4">
            <a:extLst>
              <a:ext uri="{FF2B5EF4-FFF2-40B4-BE49-F238E27FC236}">
                <a16:creationId xmlns:a16="http://schemas.microsoft.com/office/drawing/2014/main" id="{E1F52BDD-10D5-4609-BBED-C0503FF458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78488-47C0-4775-8DF6-0CFBB92F02C7}"/>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225550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C2F5F7-6415-40A7-BE51-7726CBC9C6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688F07-DD4E-40A0-97AB-6319485276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FC942-7D8A-4758-83FA-C2ADB2F17515}"/>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5" name="Footer Placeholder 4">
            <a:extLst>
              <a:ext uri="{FF2B5EF4-FFF2-40B4-BE49-F238E27FC236}">
                <a16:creationId xmlns:a16="http://schemas.microsoft.com/office/drawing/2014/main" id="{E76A8A6D-8222-4B56-B8CE-7D71185D0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D59E9-940C-479D-898C-47683F3F84AB}"/>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72285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0114-9FBE-4BBB-845D-F9A07B2BC3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107723-125F-4BC6-87DF-048FDFD340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217CE1-65D4-44FD-B21E-AD3839A98739}"/>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5" name="Footer Placeholder 4">
            <a:extLst>
              <a:ext uri="{FF2B5EF4-FFF2-40B4-BE49-F238E27FC236}">
                <a16:creationId xmlns:a16="http://schemas.microsoft.com/office/drawing/2014/main" id="{7548D3ED-17A3-4F62-88A3-D38819C82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3A69FD-6FFD-4758-BD6D-2A7854DBFC64}"/>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3269374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878C8-9439-4857-9972-6FA6AC56F1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86D4EA-55AA-438D-B235-70F5BDF15E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9AB17B-2B36-403D-9F4F-FE41939B6AAB}"/>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5" name="Footer Placeholder 4">
            <a:extLst>
              <a:ext uri="{FF2B5EF4-FFF2-40B4-BE49-F238E27FC236}">
                <a16:creationId xmlns:a16="http://schemas.microsoft.com/office/drawing/2014/main" id="{CC8BB65D-0C92-4E19-8CDA-48F50442F1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3B463-1512-445A-9A84-F1CEE3D3DF07}"/>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397650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E5A7A-6F46-41AA-B148-C773F73E0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EC9228-1BA7-4FB4-98E9-2FD29C9E62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5D175D-4261-4D9B-8E84-D9049DCA9C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11412C-9357-4236-AEF0-0C06D4F0FEE0}"/>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6" name="Footer Placeholder 5">
            <a:extLst>
              <a:ext uri="{FF2B5EF4-FFF2-40B4-BE49-F238E27FC236}">
                <a16:creationId xmlns:a16="http://schemas.microsoft.com/office/drawing/2014/main" id="{E7B33B3A-918B-4ABA-A288-D2E4B82EBE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1D127-9946-417A-9123-3EE3BAAF8D73}"/>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279635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BF2A-2B02-466E-9E2C-E72B46C264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C618D3-6156-4775-8101-37F9FBE26A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D0CEBA-1C81-4ACB-87B5-7000CD70A7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E616F3-02AD-4708-A771-AD858733B1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6283C3-2F3A-4493-9556-5C307C8161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0364CA-9731-461E-8F42-B0C61B24A9B7}"/>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8" name="Footer Placeholder 7">
            <a:extLst>
              <a:ext uri="{FF2B5EF4-FFF2-40B4-BE49-F238E27FC236}">
                <a16:creationId xmlns:a16="http://schemas.microsoft.com/office/drawing/2014/main" id="{7203DC6A-5814-4416-BC0D-42625ECD62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162F2B-36D6-4F37-AC63-5CC0EA791218}"/>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198809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7C7BB-9ED4-475E-8D31-EFB904792F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8A2CE8-6CA9-47C8-A7BD-1716726281D7}"/>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4" name="Footer Placeholder 3">
            <a:extLst>
              <a:ext uri="{FF2B5EF4-FFF2-40B4-BE49-F238E27FC236}">
                <a16:creationId xmlns:a16="http://schemas.microsoft.com/office/drawing/2014/main" id="{ED1D26DE-3F15-4D5B-A6C5-447648CA82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85A130-C252-4B20-BD91-7A3CA800789E}"/>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270988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A3C8E6-7ED1-4FC8-9CD0-88A737F17161}"/>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3" name="Footer Placeholder 2">
            <a:extLst>
              <a:ext uri="{FF2B5EF4-FFF2-40B4-BE49-F238E27FC236}">
                <a16:creationId xmlns:a16="http://schemas.microsoft.com/office/drawing/2014/main" id="{0436116D-C138-4444-B848-B82260DA3B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A4C064-0C00-4988-82E0-68ABE31E3E34}"/>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29012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D5D08-FC85-48D0-AB90-61B7BAE980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F69FE8-689E-4A24-BCF2-04B3DA9A32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02E743-1041-4328-9EAD-DF5F21E93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2B99CB-2A2E-472F-B742-80BBB0263E11}"/>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6" name="Footer Placeholder 5">
            <a:extLst>
              <a:ext uri="{FF2B5EF4-FFF2-40B4-BE49-F238E27FC236}">
                <a16:creationId xmlns:a16="http://schemas.microsoft.com/office/drawing/2014/main" id="{58A02D44-47C9-494F-8E85-757363A00F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5B9C10-1004-4B5B-90FD-73AC0803CA93}"/>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2572492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1BB7-1C2F-4A10-81EB-79899AA6DA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A71D71-9AF8-4735-99BD-C5159CDD0D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1D7E0B-7B60-4B10-A6E2-7AF376C4C5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82967-6F93-4571-B9D9-67296A2FB35E}"/>
              </a:ext>
            </a:extLst>
          </p:cNvPr>
          <p:cNvSpPr>
            <a:spLocks noGrp="1"/>
          </p:cNvSpPr>
          <p:nvPr>
            <p:ph type="dt" sz="half" idx="10"/>
          </p:nvPr>
        </p:nvSpPr>
        <p:spPr/>
        <p:txBody>
          <a:bodyPr/>
          <a:lstStyle/>
          <a:p>
            <a:fld id="{FB57C957-3827-4433-863B-0E14E26724FA}" type="datetimeFigureOut">
              <a:rPr lang="en-US" smtClean="0"/>
              <a:t>6/13/2019</a:t>
            </a:fld>
            <a:endParaRPr lang="en-US"/>
          </a:p>
        </p:txBody>
      </p:sp>
      <p:sp>
        <p:nvSpPr>
          <p:cNvPr id="6" name="Footer Placeholder 5">
            <a:extLst>
              <a:ext uri="{FF2B5EF4-FFF2-40B4-BE49-F238E27FC236}">
                <a16:creationId xmlns:a16="http://schemas.microsoft.com/office/drawing/2014/main" id="{E0129C9C-BF7E-4A2A-8BDF-926774D0A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FF457-809F-45A7-A700-C239CD8F225A}"/>
              </a:ext>
            </a:extLst>
          </p:cNvPr>
          <p:cNvSpPr>
            <a:spLocks noGrp="1"/>
          </p:cNvSpPr>
          <p:nvPr>
            <p:ph type="sldNum" sz="quarter" idx="12"/>
          </p:nvPr>
        </p:nvSpPr>
        <p:spPr/>
        <p:txBody>
          <a:bodyPr/>
          <a:lstStyle/>
          <a:p>
            <a:fld id="{A03AF10E-E14C-4272-884E-A63729A6991E}" type="slidenum">
              <a:rPr lang="en-US" smtClean="0"/>
              <a:t>‹#›</a:t>
            </a:fld>
            <a:endParaRPr lang="en-US"/>
          </a:p>
        </p:txBody>
      </p:sp>
    </p:spTree>
    <p:extLst>
      <p:ext uri="{BB962C8B-B14F-4D97-AF65-F5344CB8AC3E}">
        <p14:creationId xmlns:p14="http://schemas.microsoft.com/office/powerpoint/2010/main" val="2903155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98B2CE-9297-44AF-ACC9-B9A02BD7B8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613084-9ECE-4E9F-92DE-405FD341B5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961BF-BF7F-448F-A228-414C1F6365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7C957-3827-4433-863B-0E14E26724FA}" type="datetimeFigureOut">
              <a:rPr lang="en-US" smtClean="0"/>
              <a:t>6/13/2019</a:t>
            </a:fld>
            <a:endParaRPr lang="en-US"/>
          </a:p>
        </p:txBody>
      </p:sp>
      <p:sp>
        <p:nvSpPr>
          <p:cNvPr id="5" name="Footer Placeholder 4">
            <a:extLst>
              <a:ext uri="{FF2B5EF4-FFF2-40B4-BE49-F238E27FC236}">
                <a16:creationId xmlns:a16="http://schemas.microsoft.com/office/drawing/2014/main" id="{4D416C6D-E78D-47E2-B064-BF9574B985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C6D75F-AC72-4BBF-8F8D-767A58908E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AF10E-E14C-4272-884E-A63729A6991E}" type="slidenum">
              <a:rPr lang="en-US" smtClean="0"/>
              <a:t>‹#›</a:t>
            </a:fld>
            <a:endParaRPr lang="en-US"/>
          </a:p>
        </p:txBody>
      </p:sp>
    </p:spTree>
    <p:extLst>
      <p:ext uri="{BB962C8B-B14F-4D97-AF65-F5344CB8AC3E}">
        <p14:creationId xmlns:p14="http://schemas.microsoft.com/office/powerpoint/2010/main" val="245547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FDF38-DF57-408A-9E60-F0CFE8E5C511}"/>
              </a:ext>
            </a:extLst>
          </p:cNvPr>
          <p:cNvSpPr>
            <a:spLocks noGrp="1"/>
          </p:cNvSpPr>
          <p:nvPr>
            <p:ph type="ctrTitle"/>
          </p:nvPr>
        </p:nvSpPr>
        <p:spPr/>
        <p:txBody>
          <a:bodyPr/>
          <a:lstStyle/>
          <a:p>
            <a:r>
              <a:rPr lang="en-US" dirty="0"/>
              <a:t>AP Government</a:t>
            </a:r>
          </a:p>
        </p:txBody>
      </p:sp>
      <p:sp>
        <p:nvSpPr>
          <p:cNvPr id="3" name="Subtitle 2">
            <a:extLst>
              <a:ext uri="{FF2B5EF4-FFF2-40B4-BE49-F238E27FC236}">
                <a16:creationId xmlns:a16="http://schemas.microsoft.com/office/drawing/2014/main" id="{A2DAA5BE-0D31-43A4-897A-8BC7ADD6E73B}"/>
              </a:ext>
            </a:extLst>
          </p:cNvPr>
          <p:cNvSpPr>
            <a:spLocks noGrp="1"/>
          </p:cNvSpPr>
          <p:nvPr>
            <p:ph type="subTitle" idx="1"/>
          </p:nvPr>
        </p:nvSpPr>
        <p:spPr/>
        <p:txBody>
          <a:bodyPr/>
          <a:lstStyle/>
          <a:p>
            <a:r>
              <a:rPr lang="en-US" dirty="0"/>
              <a:t>Unit 3: People and Politics</a:t>
            </a:r>
          </a:p>
          <a:p>
            <a:r>
              <a:rPr lang="en-US" dirty="0"/>
              <a:t>Chapter 7 </a:t>
            </a:r>
            <a:r>
              <a:rPr lang="en-US"/>
              <a:t>| 11 slides</a:t>
            </a:r>
            <a:endParaRPr lang="en-US" dirty="0"/>
          </a:p>
        </p:txBody>
      </p:sp>
    </p:spTree>
    <p:extLst>
      <p:ext uri="{BB962C8B-B14F-4D97-AF65-F5344CB8AC3E}">
        <p14:creationId xmlns:p14="http://schemas.microsoft.com/office/powerpoint/2010/main" val="569974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8CED8-2A30-43E3-A769-80B38EB99BE8}"/>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8DE985F6-3981-405B-AA2D-3B095C9E362E}"/>
              </a:ext>
            </a:extLst>
          </p:cNvPr>
          <p:cNvSpPr>
            <a:spLocks noGrp="1"/>
          </p:cNvSpPr>
          <p:nvPr>
            <p:ph idx="1"/>
          </p:nvPr>
        </p:nvSpPr>
        <p:spPr/>
        <p:txBody>
          <a:bodyPr/>
          <a:lstStyle/>
          <a:p>
            <a:r>
              <a:rPr lang="en-US" dirty="0"/>
              <a:t>Indirect Techniques: activities of a third party employed by an interest group to influence the government.</a:t>
            </a:r>
          </a:p>
          <a:p>
            <a:pPr lvl="1"/>
            <a:r>
              <a:rPr lang="en-US" dirty="0"/>
              <a:t>Generating public pressure: publicity to build public support for an issue which in turn creates a large movement of support and pressure on the government.</a:t>
            </a:r>
          </a:p>
          <a:p>
            <a:pPr lvl="2"/>
            <a:r>
              <a:rPr lang="en-US" dirty="0"/>
              <a:t>Climate control: the use of PR to create favorable public opinion toward a group, industry, or corporation.</a:t>
            </a:r>
          </a:p>
          <a:p>
            <a:pPr lvl="1"/>
            <a:r>
              <a:rPr lang="en-US" dirty="0"/>
              <a:t>Constituents as lobbyists: mobilizing the public to contact their legislators</a:t>
            </a:r>
          </a:p>
          <a:p>
            <a:pPr lvl="1"/>
            <a:r>
              <a:rPr lang="en-US" dirty="0"/>
              <a:t>Demonstrations</a:t>
            </a:r>
          </a:p>
          <a:p>
            <a:pPr lvl="1"/>
            <a:r>
              <a:rPr lang="en-US" dirty="0"/>
              <a:t>Boycotts: an organized refusal to purchase a particular product or deal with a particular business.</a:t>
            </a:r>
          </a:p>
          <a:p>
            <a:endParaRPr lang="en-US" dirty="0"/>
          </a:p>
        </p:txBody>
      </p:sp>
    </p:spTree>
    <p:extLst>
      <p:ext uri="{BB962C8B-B14F-4D97-AF65-F5344CB8AC3E}">
        <p14:creationId xmlns:p14="http://schemas.microsoft.com/office/powerpoint/2010/main" val="4061576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4FE0-A047-4D4C-8FEE-CE83F7439FE9}"/>
              </a:ext>
            </a:extLst>
          </p:cNvPr>
          <p:cNvSpPr>
            <a:spLocks noGrp="1"/>
          </p:cNvSpPr>
          <p:nvPr>
            <p:ph type="title"/>
          </p:nvPr>
        </p:nvSpPr>
        <p:spPr/>
        <p:txBody>
          <a:bodyPr/>
          <a:lstStyle/>
          <a:p>
            <a:r>
              <a:rPr lang="en-US" dirty="0"/>
              <a:t>Notes on Your Own</a:t>
            </a:r>
          </a:p>
        </p:txBody>
      </p:sp>
      <p:sp>
        <p:nvSpPr>
          <p:cNvPr id="3" name="Content Placeholder 2">
            <a:extLst>
              <a:ext uri="{FF2B5EF4-FFF2-40B4-BE49-F238E27FC236}">
                <a16:creationId xmlns:a16="http://schemas.microsoft.com/office/drawing/2014/main" id="{28475659-CFDC-4B15-9185-FA71AA2EEAA8}"/>
              </a:ext>
            </a:extLst>
          </p:cNvPr>
          <p:cNvSpPr>
            <a:spLocks noGrp="1"/>
          </p:cNvSpPr>
          <p:nvPr>
            <p:ph idx="1"/>
          </p:nvPr>
        </p:nvSpPr>
        <p:spPr/>
        <p:txBody>
          <a:bodyPr/>
          <a:lstStyle/>
          <a:p>
            <a:r>
              <a:rPr lang="en-US" dirty="0"/>
              <a:t>Using pages 257-260, answer the following questions to include in your notes for this chapter. It will be helpful to copy down the questions.</a:t>
            </a:r>
          </a:p>
          <a:p>
            <a:pPr marL="914400" lvl="1" indent="-457200">
              <a:buFont typeface="+mj-lt"/>
              <a:buAutoNum type="arabicPeriod"/>
            </a:pPr>
            <a:r>
              <a:rPr lang="en-US" dirty="0"/>
              <a:t>How has the government tried to regulate lobbying? Provide at least two examples of legislation.</a:t>
            </a:r>
          </a:p>
          <a:p>
            <a:pPr marL="914400" lvl="1" indent="-457200">
              <a:buFont typeface="+mj-lt"/>
              <a:buAutoNum type="arabicPeriod"/>
            </a:pPr>
            <a:r>
              <a:rPr lang="en-US" dirty="0"/>
              <a:t>How have interest groups impacted the perception of democracy in the US? How does this apply to those theories on American government?</a:t>
            </a:r>
          </a:p>
          <a:p>
            <a:pPr marL="914400" lvl="1" indent="-457200">
              <a:buFont typeface="+mj-lt"/>
              <a:buAutoNum type="arabicPeriod"/>
            </a:pPr>
            <a:r>
              <a:rPr lang="en-US" dirty="0"/>
              <a:t>Which resource is the most important to an interest group’s power?</a:t>
            </a:r>
          </a:p>
        </p:txBody>
      </p:sp>
    </p:spTree>
    <p:extLst>
      <p:ext uri="{BB962C8B-B14F-4D97-AF65-F5344CB8AC3E}">
        <p14:creationId xmlns:p14="http://schemas.microsoft.com/office/powerpoint/2010/main" val="148239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6366F-A107-4B24-B963-F4E0B1EF2D7C}"/>
              </a:ext>
            </a:extLst>
          </p:cNvPr>
          <p:cNvSpPr>
            <a:spLocks noGrp="1"/>
          </p:cNvSpPr>
          <p:nvPr>
            <p:ph type="title"/>
          </p:nvPr>
        </p:nvSpPr>
        <p:spPr/>
        <p:txBody>
          <a:bodyPr/>
          <a:lstStyle/>
          <a:p>
            <a:r>
              <a:rPr lang="en-US" dirty="0"/>
              <a:t>Interest Groups </a:t>
            </a:r>
          </a:p>
        </p:txBody>
      </p:sp>
      <p:sp>
        <p:nvSpPr>
          <p:cNvPr id="3" name="Content Placeholder 2">
            <a:extLst>
              <a:ext uri="{FF2B5EF4-FFF2-40B4-BE49-F238E27FC236}">
                <a16:creationId xmlns:a16="http://schemas.microsoft.com/office/drawing/2014/main" id="{5E2AC39E-ED39-43FB-84F2-1745FE416DF5}"/>
              </a:ext>
            </a:extLst>
          </p:cNvPr>
          <p:cNvSpPr>
            <a:spLocks noGrp="1"/>
          </p:cNvSpPr>
          <p:nvPr>
            <p:ph idx="1"/>
          </p:nvPr>
        </p:nvSpPr>
        <p:spPr/>
        <p:txBody>
          <a:bodyPr/>
          <a:lstStyle/>
          <a:p>
            <a:r>
              <a:rPr lang="en-US" dirty="0"/>
              <a:t>An organized group of individuals sharing common objectives who actively attempt to influence policymakers.</a:t>
            </a:r>
          </a:p>
          <a:p>
            <a:pPr lvl="1"/>
            <a:r>
              <a:rPr lang="en-US" dirty="0"/>
              <a:t>The want legislation beneficial to their interest.</a:t>
            </a:r>
          </a:p>
          <a:p>
            <a:pPr lvl="1"/>
            <a:r>
              <a:rPr lang="en-US" dirty="0"/>
              <a:t>“One reason why so many interest groups and other organized institutions attempt to influence the government is the many opportunities to do so. </a:t>
            </a:r>
          </a:p>
          <a:p>
            <a:pPr lvl="1"/>
            <a:r>
              <a:rPr lang="en-US" dirty="0"/>
              <a:t>Interest groups may hire lobbyists, an individual who attempts to influence legislation and the administrative decisions of government, to work on their behalf. </a:t>
            </a:r>
          </a:p>
        </p:txBody>
      </p:sp>
    </p:spTree>
    <p:extLst>
      <p:ext uri="{BB962C8B-B14F-4D97-AF65-F5344CB8AC3E}">
        <p14:creationId xmlns:p14="http://schemas.microsoft.com/office/powerpoint/2010/main" val="19356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0B771-0932-4DB2-97DF-ED6AA64370CA}"/>
              </a:ext>
            </a:extLst>
          </p:cNvPr>
          <p:cNvSpPr>
            <a:spLocks noGrp="1"/>
          </p:cNvSpPr>
          <p:nvPr>
            <p:ph type="title"/>
          </p:nvPr>
        </p:nvSpPr>
        <p:spPr/>
        <p:txBody>
          <a:bodyPr/>
          <a:lstStyle/>
          <a:p>
            <a:r>
              <a:rPr lang="en-US" dirty="0"/>
              <a:t>Social Movements</a:t>
            </a:r>
          </a:p>
        </p:txBody>
      </p:sp>
      <p:sp>
        <p:nvSpPr>
          <p:cNvPr id="3" name="Content Placeholder 2">
            <a:extLst>
              <a:ext uri="{FF2B5EF4-FFF2-40B4-BE49-F238E27FC236}">
                <a16:creationId xmlns:a16="http://schemas.microsoft.com/office/drawing/2014/main" id="{1D7044A8-1089-422F-95B5-53F8BFE7AC04}"/>
              </a:ext>
            </a:extLst>
          </p:cNvPr>
          <p:cNvSpPr>
            <a:spLocks noGrp="1"/>
          </p:cNvSpPr>
          <p:nvPr>
            <p:ph idx="1"/>
          </p:nvPr>
        </p:nvSpPr>
        <p:spPr/>
        <p:txBody>
          <a:bodyPr/>
          <a:lstStyle/>
          <a:p>
            <a:r>
              <a:rPr lang="en-US" dirty="0"/>
              <a:t>A movement that represents the demands of a large segment of the public for political, social, or economic change.</a:t>
            </a:r>
          </a:p>
          <a:p>
            <a:pPr lvl="1"/>
            <a:r>
              <a:rPr lang="en-US" dirty="0"/>
              <a:t>Often the first signs of discontent within the population, leading to the formation of interest groups. </a:t>
            </a:r>
          </a:p>
        </p:txBody>
      </p:sp>
    </p:spTree>
    <p:extLst>
      <p:ext uri="{BB962C8B-B14F-4D97-AF65-F5344CB8AC3E}">
        <p14:creationId xmlns:p14="http://schemas.microsoft.com/office/powerpoint/2010/main" val="243510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01A07-081F-4DEE-ABB2-09AF5F4C404A}"/>
              </a:ext>
            </a:extLst>
          </p:cNvPr>
          <p:cNvSpPr>
            <a:spLocks noGrp="1"/>
          </p:cNvSpPr>
          <p:nvPr>
            <p:ph type="title"/>
          </p:nvPr>
        </p:nvSpPr>
        <p:spPr/>
        <p:txBody>
          <a:bodyPr/>
          <a:lstStyle/>
          <a:p>
            <a:r>
              <a:rPr lang="en-US" dirty="0"/>
              <a:t>To Join or Not to Join</a:t>
            </a:r>
          </a:p>
        </p:txBody>
      </p:sp>
      <p:sp>
        <p:nvSpPr>
          <p:cNvPr id="3" name="Content Placeholder 2">
            <a:extLst>
              <a:ext uri="{FF2B5EF4-FFF2-40B4-BE49-F238E27FC236}">
                <a16:creationId xmlns:a16="http://schemas.microsoft.com/office/drawing/2014/main" id="{7962193B-415A-4EF4-A0CB-DD2B34A087F0}"/>
              </a:ext>
            </a:extLst>
          </p:cNvPr>
          <p:cNvSpPr>
            <a:spLocks noGrp="1"/>
          </p:cNvSpPr>
          <p:nvPr>
            <p:ph idx="1"/>
          </p:nvPr>
        </p:nvSpPr>
        <p:spPr/>
        <p:txBody>
          <a:bodyPr/>
          <a:lstStyle/>
          <a:p>
            <a:r>
              <a:rPr lang="en-US" dirty="0"/>
              <a:t>It’s not always rational or relevant for an individual to join an interest group.</a:t>
            </a:r>
          </a:p>
          <a:p>
            <a:pPr lvl="1"/>
            <a:r>
              <a:rPr lang="en-US" dirty="0"/>
              <a:t>Collective good: any public benefit that if available to any member of the community cannot be denied to any other member regardless of whether that other member participated in the effort to gain that good. </a:t>
            </a:r>
          </a:p>
          <a:p>
            <a:pPr lvl="1"/>
            <a:r>
              <a:rPr lang="en-US" dirty="0"/>
              <a:t>Latent interests: public-policy interests that are not recognized or addressed by a group at a particular time. </a:t>
            </a:r>
          </a:p>
          <a:p>
            <a:pPr lvl="1"/>
            <a:r>
              <a:rPr lang="en-US" dirty="0"/>
              <a:t>Free rider problem: the difficulty interest groups face in recruiting members when the benefits they achieve can be gained without joining the group.</a:t>
            </a:r>
          </a:p>
        </p:txBody>
      </p:sp>
    </p:spTree>
    <p:extLst>
      <p:ext uri="{BB962C8B-B14F-4D97-AF65-F5344CB8AC3E}">
        <p14:creationId xmlns:p14="http://schemas.microsoft.com/office/powerpoint/2010/main" val="1567874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AA0C1-81B8-4131-808B-4585AD610874}"/>
              </a:ext>
            </a:extLst>
          </p:cNvPr>
          <p:cNvSpPr>
            <a:spLocks noGrp="1"/>
          </p:cNvSpPr>
          <p:nvPr>
            <p:ph type="title"/>
          </p:nvPr>
        </p:nvSpPr>
        <p:spPr/>
        <p:txBody>
          <a:bodyPr/>
          <a:lstStyle/>
          <a:p>
            <a:r>
              <a:rPr lang="en-US" dirty="0"/>
              <a:t>Incentives</a:t>
            </a:r>
          </a:p>
        </p:txBody>
      </p:sp>
      <p:sp>
        <p:nvSpPr>
          <p:cNvPr id="3" name="Content Placeholder 2">
            <a:extLst>
              <a:ext uri="{FF2B5EF4-FFF2-40B4-BE49-F238E27FC236}">
                <a16:creationId xmlns:a16="http://schemas.microsoft.com/office/drawing/2014/main" id="{9FAB4264-1FE6-4FC4-87D5-A31FEB0A1880}"/>
              </a:ext>
            </a:extLst>
          </p:cNvPr>
          <p:cNvSpPr>
            <a:spLocks noGrp="1"/>
          </p:cNvSpPr>
          <p:nvPr>
            <p:ph idx="1"/>
          </p:nvPr>
        </p:nvSpPr>
        <p:spPr/>
        <p:txBody>
          <a:bodyPr/>
          <a:lstStyle/>
          <a:p>
            <a:r>
              <a:rPr lang="en-US" dirty="0"/>
              <a:t>Collective action is not always enough for individuals to feel political efficacy.</a:t>
            </a:r>
          </a:p>
          <a:p>
            <a:pPr lvl="1"/>
            <a:r>
              <a:rPr lang="en-US" dirty="0"/>
              <a:t>Collective action: action taken by a group of people whose goal is to enhance their status and/or achieve a common objective.</a:t>
            </a:r>
          </a:p>
          <a:p>
            <a:r>
              <a:rPr lang="en-US" dirty="0"/>
              <a:t>Incentives are often used by interest groups to gain new membership.</a:t>
            </a:r>
          </a:p>
          <a:p>
            <a:pPr lvl="1"/>
            <a:r>
              <a:rPr lang="en-US" dirty="0"/>
              <a:t>Solidary incentives: companionship, belonging, and the pleasure of associating with others.</a:t>
            </a:r>
          </a:p>
          <a:p>
            <a:pPr lvl="1"/>
            <a:r>
              <a:rPr lang="en-US" dirty="0"/>
              <a:t>Material incentives: economic benefits in return for participation in group activities.</a:t>
            </a:r>
          </a:p>
          <a:p>
            <a:pPr lvl="1"/>
            <a:r>
              <a:rPr lang="en-US" dirty="0"/>
              <a:t>Purposive incentives: satisfaction of taking action when group goals correspond to personal beliefs or principles.</a:t>
            </a:r>
          </a:p>
        </p:txBody>
      </p:sp>
    </p:spTree>
    <p:extLst>
      <p:ext uri="{BB962C8B-B14F-4D97-AF65-F5344CB8AC3E}">
        <p14:creationId xmlns:p14="http://schemas.microsoft.com/office/powerpoint/2010/main" val="287378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C095-B3FE-4184-8032-3BDE9BD54050}"/>
              </a:ext>
            </a:extLst>
          </p:cNvPr>
          <p:cNvSpPr>
            <a:spLocks noGrp="1"/>
          </p:cNvSpPr>
          <p:nvPr>
            <p:ph type="title"/>
          </p:nvPr>
        </p:nvSpPr>
        <p:spPr/>
        <p:txBody>
          <a:bodyPr/>
          <a:lstStyle/>
          <a:p>
            <a:r>
              <a:rPr lang="en-US" dirty="0"/>
              <a:t>Types of Interest Groups</a:t>
            </a:r>
          </a:p>
        </p:txBody>
      </p:sp>
      <p:sp>
        <p:nvSpPr>
          <p:cNvPr id="3" name="Content Placeholder 2">
            <a:extLst>
              <a:ext uri="{FF2B5EF4-FFF2-40B4-BE49-F238E27FC236}">
                <a16:creationId xmlns:a16="http://schemas.microsoft.com/office/drawing/2014/main" id="{1A286FC6-6962-4F66-A909-B2B7C627E2E0}"/>
              </a:ext>
            </a:extLst>
          </p:cNvPr>
          <p:cNvSpPr>
            <a:spLocks noGrp="1"/>
          </p:cNvSpPr>
          <p:nvPr>
            <p:ph idx="1"/>
          </p:nvPr>
        </p:nvSpPr>
        <p:spPr/>
        <p:txBody>
          <a:bodyPr>
            <a:normAutofit/>
          </a:bodyPr>
          <a:lstStyle/>
          <a:p>
            <a:r>
              <a:rPr lang="en-US" dirty="0"/>
              <a:t>Economic</a:t>
            </a:r>
          </a:p>
          <a:p>
            <a:pPr lvl="1"/>
            <a:r>
              <a:rPr lang="en-US" dirty="0"/>
              <a:t>There are more economic-focused interest groups than in any other category.</a:t>
            </a:r>
          </a:p>
          <a:p>
            <a:pPr lvl="1"/>
            <a:r>
              <a:rPr lang="en-US" dirty="0"/>
              <a:t>This category contains interest groups related to business, agriculture, labor interests, public-employee unions, professionals, and the unorganized poor.</a:t>
            </a:r>
          </a:p>
          <a:p>
            <a:r>
              <a:rPr lang="en-US" dirty="0"/>
              <a:t>Environmental</a:t>
            </a:r>
          </a:p>
          <a:p>
            <a:r>
              <a:rPr lang="en-US" dirty="0"/>
              <a:t>Public Interest</a:t>
            </a:r>
          </a:p>
          <a:p>
            <a:pPr lvl="1"/>
            <a:r>
              <a:rPr lang="en-US" dirty="0"/>
              <a:t>These are the groups we typically think of when we talk about interest groups; since public policy cannot directly benefit everyone at once these interest groups form “in public interest.”</a:t>
            </a:r>
          </a:p>
        </p:txBody>
      </p:sp>
    </p:spTree>
    <p:extLst>
      <p:ext uri="{BB962C8B-B14F-4D97-AF65-F5344CB8AC3E}">
        <p14:creationId xmlns:p14="http://schemas.microsoft.com/office/powerpoint/2010/main" val="289983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42B3D-AE9F-4DFA-8B63-DC5375BBE00F}"/>
              </a:ext>
            </a:extLst>
          </p:cNvPr>
          <p:cNvSpPr>
            <a:spLocks noGrp="1"/>
          </p:cNvSpPr>
          <p:nvPr>
            <p:ph type="title"/>
          </p:nvPr>
        </p:nvSpPr>
        <p:spPr/>
        <p:txBody>
          <a:bodyPr/>
          <a:lstStyle/>
          <a:p>
            <a:r>
              <a:rPr lang="en-US" dirty="0"/>
              <a:t>Foreign Governments as Interest Groups </a:t>
            </a:r>
          </a:p>
        </p:txBody>
      </p:sp>
      <p:sp>
        <p:nvSpPr>
          <p:cNvPr id="3" name="Content Placeholder 2">
            <a:extLst>
              <a:ext uri="{FF2B5EF4-FFF2-40B4-BE49-F238E27FC236}">
                <a16:creationId xmlns:a16="http://schemas.microsoft.com/office/drawing/2014/main" id="{19B7B3DF-DE67-4266-828A-A7A6F43E2310}"/>
              </a:ext>
            </a:extLst>
          </p:cNvPr>
          <p:cNvSpPr>
            <a:spLocks noGrp="1"/>
          </p:cNvSpPr>
          <p:nvPr>
            <p:ph idx="1"/>
          </p:nvPr>
        </p:nvSpPr>
        <p:spPr/>
        <p:txBody>
          <a:bodyPr/>
          <a:lstStyle/>
          <a:p>
            <a:r>
              <a:rPr lang="en-US" dirty="0"/>
              <a:t>The interests and reactions of foreign governments are also taken into consideration when policies are made. </a:t>
            </a:r>
          </a:p>
          <a:p>
            <a:pPr lvl="1"/>
            <a:r>
              <a:rPr lang="en-US" dirty="0"/>
              <a:t>Foreign government usually maintain connections with lobbyists and researchers in order to have the interests taken more seriously than others. </a:t>
            </a:r>
          </a:p>
          <a:p>
            <a:pPr lvl="1"/>
            <a:r>
              <a:rPr lang="en-US" dirty="0"/>
              <a:t>This is particularly true when it comes to trade legislation. </a:t>
            </a:r>
          </a:p>
        </p:txBody>
      </p:sp>
    </p:spTree>
    <p:extLst>
      <p:ext uri="{BB962C8B-B14F-4D97-AF65-F5344CB8AC3E}">
        <p14:creationId xmlns:p14="http://schemas.microsoft.com/office/powerpoint/2010/main" val="172516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DD569-2799-4DED-A176-845E1C7EA842}"/>
              </a:ext>
            </a:extLst>
          </p:cNvPr>
          <p:cNvSpPr>
            <a:spLocks noGrp="1"/>
          </p:cNvSpPr>
          <p:nvPr>
            <p:ph type="title"/>
          </p:nvPr>
        </p:nvSpPr>
        <p:spPr/>
        <p:txBody>
          <a:bodyPr/>
          <a:lstStyle/>
          <a:p>
            <a:r>
              <a:rPr lang="en-US" dirty="0"/>
              <a:t>What Makes an Interest Group Powerful?</a:t>
            </a:r>
          </a:p>
        </p:txBody>
      </p:sp>
      <p:sp>
        <p:nvSpPr>
          <p:cNvPr id="3" name="Content Placeholder 2">
            <a:extLst>
              <a:ext uri="{FF2B5EF4-FFF2-40B4-BE49-F238E27FC236}">
                <a16:creationId xmlns:a16="http://schemas.microsoft.com/office/drawing/2014/main" id="{2FAEC48A-7A98-49D1-8C83-DFEBEB98FE1C}"/>
              </a:ext>
            </a:extLst>
          </p:cNvPr>
          <p:cNvSpPr>
            <a:spLocks noGrp="1"/>
          </p:cNvSpPr>
          <p:nvPr>
            <p:ph idx="1"/>
          </p:nvPr>
        </p:nvSpPr>
        <p:spPr/>
        <p:txBody>
          <a:bodyPr/>
          <a:lstStyle/>
          <a:p>
            <a:r>
              <a:rPr lang="en-US" dirty="0"/>
              <a:t>Size and resources</a:t>
            </a:r>
          </a:p>
          <a:p>
            <a:pPr lvl="1"/>
            <a:r>
              <a:rPr lang="en-US" dirty="0"/>
              <a:t>A large membership means that many of a legislator’s constituents are involved, and their membership dues can create a strong financial base.</a:t>
            </a:r>
          </a:p>
          <a:p>
            <a:r>
              <a:rPr lang="en-US" dirty="0"/>
              <a:t>Leadership</a:t>
            </a:r>
          </a:p>
          <a:p>
            <a:pPr lvl="1"/>
            <a:r>
              <a:rPr lang="en-US" dirty="0"/>
              <a:t>Strong leaders who can develop effective strategies and act as opinion leaders can aid in the success of an interest group.</a:t>
            </a:r>
          </a:p>
          <a:p>
            <a:r>
              <a:rPr lang="en-US" dirty="0"/>
              <a:t>Cohesiveness</a:t>
            </a:r>
          </a:p>
          <a:p>
            <a:pPr lvl="1"/>
            <a:r>
              <a:rPr lang="en-US" dirty="0"/>
              <a:t>Regardless of size, the commitment, in terms of voice and action, shown by an interest group’s members can make it powerful.</a:t>
            </a:r>
          </a:p>
        </p:txBody>
      </p:sp>
    </p:spTree>
    <p:extLst>
      <p:ext uri="{BB962C8B-B14F-4D97-AF65-F5344CB8AC3E}">
        <p14:creationId xmlns:p14="http://schemas.microsoft.com/office/powerpoint/2010/main" val="272600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C1A71-091D-4478-867D-C1003AF02A07}"/>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16D6DEC6-A356-4136-82A0-91992C53BEC2}"/>
              </a:ext>
            </a:extLst>
          </p:cNvPr>
          <p:cNvSpPr>
            <a:spLocks noGrp="1"/>
          </p:cNvSpPr>
          <p:nvPr>
            <p:ph idx="1"/>
          </p:nvPr>
        </p:nvSpPr>
        <p:spPr/>
        <p:txBody>
          <a:bodyPr>
            <a:normAutofit lnSpcReduction="10000"/>
          </a:bodyPr>
          <a:lstStyle/>
          <a:p>
            <a:r>
              <a:rPr lang="en-US" dirty="0"/>
              <a:t>Direct Techniques: interest group activity that involves interaction with the government to further the group’s goals.</a:t>
            </a:r>
          </a:p>
          <a:p>
            <a:pPr lvl="1"/>
            <a:r>
              <a:rPr lang="en-US" dirty="0"/>
              <a:t>Lobbying: private meetings, testifying, providing information, expertise or assistance.</a:t>
            </a:r>
          </a:p>
          <a:p>
            <a:pPr lvl="1"/>
            <a:r>
              <a:rPr lang="en-US" dirty="0"/>
              <a:t>Ratings: monitoring how a legislator votes on legislation important to the group and then rating their “friendliness” toward group goals.</a:t>
            </a:r>
          </a:p>
          <a:p>
            <a:pPr lvl="1"/>
            <a:r>
              <a:rPr lang="en-US" dirty="0"/>
              <a:t>Alliances: forming coalitions with other groups who favor the same piece(s) of legislation to share expenses and multiple influence.</a:t>
            </a:r>
          </a:p>
          <a:p>
            <a:pPr lvl="1"/>
            <a:r>
              <a:rPr lang="en-US" dirty="0"/>
              <a:t>Campaign assistance: endorsements or funding</a:t>
            </a:r>
            <a:r>
              <a:rPr lang="en-US" dirty="0" smtClean="0"/>
              <a:t>.</a:t>
            </a:r>
          </a:p>
          <a:p>
            <a:pPr lvl="1"/>
            <a:r>
              <a:rPr lang="en-US" dirty="0" smtClean="0"/>
              <a:t>Amicus curiae: a brief written to the Supreme Court by someone who has a strong interest in the outcome of the case, but was not directly involved with it.</a:t>
            </a:r>
            <a:endParaRPr lang="en-US" dirty="0"/>
          </a:p>
        </p:txBody>
      </p:sp>
    </p:spTree>
    <p:extLst>
      <p:ext uri="{BB962C8B-B14F-4D97-AF65-F5344CB8AC3E}">
        <p14:creationId xmlns:p14="http://schemas.microsoft.com/office/powerpoint/2010/main" val="1997924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839</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AP Government</vt:lpstr>
      <vt:lpstr>Interest Groups </vt:lpstr>
      <vt:lpstr>Social Movements</vt:lpstr>
      <vt:lpstr>To Join or Not to Join</vt:lpstr>
      <vt:lpstr>Incentives</vt:lpstr>
      <vt:lpstr>Types of Interest Groups</vt:lpstr>
      <vt:lpstr>Foreign Governments as Interest Groups </vt:lpstr>
      <vt:lpstr>What Makes an Interest Group Powerful?</vt:lpstr>
      <vt:lpstr>Strategies</vt:lpstr>
      <vt:lpstr>Strategies</vt:lpstr>
      <vt:lpstr>Notes on Your 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dc:title>
  <dc:creator>Jennifer</dc:creator>
  <cp:lastModifiedBy>Jennifer Crowe</cp:lastModifiedBy>
  <cp:revision>12</cp:revision>
  <dcterms:created xsi:type="dcterms:W3CDTF">2019-06-08T13:37:12Z</dcterms:created>
  <dcterms:modified xsi:type="dcterms:W3CDTF">2019-06-13T16:12:05Z</dcterms:modified>
</cp:coreProperties>
</file>