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6" r:id="rId16"/>
    <p:sldId id="270" r:id="rId17"/>
    <p:sldId id="286" r:id="rId18"/>
    <p:sldId id="271" r:id="rId19"/>
    <p:sldId id="287" r:id="rId20"/>
    <p:sldId id="272" r:id="rId21"/>
    <p:sldId id="277" r:id="rId22"/>
    <p:sldId id="278" r:id="rId23"/>
    <p:sldId id="279" r:id="rId24"/>
    <p:sldId id="273" r:id="rId25"/>
    <p:sldId id="274" r:id="rId26"/>
    <p:sldId id="275" r:id="rId27"/>
    <p:sldId id="280" r:id="rId28"/>
    <p:sldId id="281" r:id="rId29"/>
    <p:sldId id="284" r:id="rId30"/>
    <p:sldId id="282" r:id="rId31"/>
    <p:sldId id="283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1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6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9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2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2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4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6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0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7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A5D8E-0C71-493E-9F61-5D09CAF41B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7C0D3-47D5-4084-9414-7B243054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CPS1Qx6l8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y7TUtlPmq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i3qLmAg3Kbo?feature=oembed" TargetMode="External"/><Relationship Id="rId1" Type="http://schemas.openxmlformats.org/officeDocument/2006/relationships/video" Target="https://www.youtube.com/embed/-ogTUHOOwH8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270towin.com/historical-presidential-elections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federal-register/electoral-college/2016/certificates-of-vote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aRt0eHA0Pk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 Government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3: People and Politics</a:t>
            </a:r>
          </a:p>
          <a:p>
            <a:r>
              <a:rPr lang="en-US" dirty="0"/>
              <a:t>Chapter 9 | 32 slides</a:t>
            </a:r>
          </a:p>
          <a:p>
            <a:r>
              <a:rPr lang="en-US" sz="1000" dirty="0"/>
              <a:t>But there are like, </a:t>
            </a:r>
            <a:r>
              <a:rPr lang="en-US" sz="1000"/>
              <a:t>three </a:t>
            </a:r>
            <a:r>
              <a:rPr lang="en-US" sz="1000" smtClean="0"/>
              <a:t>videos </a:t>
            </a:r>
            <a:r>
              <a:rPr lang="en-US" sz="1000" dirty="0"/>
              <a:t>and lots of maps okay?</a:t>
            </a:r>
          </a:p>
        </p:txBody>
      </p:sp>
    </p:spTree>
    <p:extLst>
      <p:ext uri="{BB962C8B-B14F-4D97-AF65-F5344CB8AC3E}">
        <p14:creationId xmlns:p14="http://schemas.microsoft.com/office/powerpoint/2010/main" val="92239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Your 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pages 312-313, answer the following questions to include in your notes for this chapter. It will be helpful to copy down the questions.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principles have guided campaign finance legislation since the 1970s?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further reforms did Congress make in 1974? What prompted these additional reforms?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is “hard money”?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was the precedent set by </a:t>
            </a:r>
            <a:r>
              <a:rPr lang="en-US" i="1" dirty="0"/>
              <a:t>Buckley v. </a:t>
            </a:r>
            <a:r>
              <a:rPr lang="en-US" i="1" dirty="0" err="1"/>
              <a:t>Valeo</a:t>
            </a:r>
            <a:r>
              <a:rPr lang="en-US" dirty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is public money for campaigns generally acquired? </a:t>
            </a:r>
          </a:p>
        </p:txBody>
      </p:sp>
    </p:spTree>
    <p:extLst>
      <p:ext uri="{BB962C8B-B14F-4D97-AF65-F5344CB8AC3E}">
        <p14:creationId xmlns:p14="http://schemas.microsoft.com/office/powerpoint/2010/main" val="326277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Obviously, people will work to get around these new regulations or find loop holes. </a:t>
            </a:r>
          </a:p>
          <a:p>
            <a:pPr lvl="1"/>
            <a:r>
              <a:rPr lang="en-US" dirty="0"/>
              <a:t>Interest groups and corporations give money to candidates or support their campaigns through:</a:t>
            </a:r>
          </a:p>
          <a:p>
            <a:pPr lvl="2"/>
            <a:r>
              <a:rPr lang="en-US" dirty="0"/>
              <a:t>Political Action Committees (PACs): committee set by and representing a corporation, union, or interest group that raises money in order to make donations to campaigns.</a:t>
            </a:r>
          </a:p>
          <a:p>
            <a:pPr lvl="2"/>
            <a:r>
              <a:rPr lang="en-US" dirty="0"/>
              <a:t>Issue Advocacy Advertising: ads paid for by an interest group that support or oppose a candidate and/or their position on an issue without mentioning voting or elections.</a:t>
            </a:r>
          </a:p>
          <a:p>
            <a:pPr lvl="2"/>
            <a:r>
              <a:rPr lang="en-US" dirty="0"/>
              <a:t>Soft money: the funds of a political party which are unregulated by state and federal laws for general party activities and campaign donations.</a:t>
            </a:r>
          </a:p>
          <a:p>
            <a:pPr lvl="2"/>
            <a:r>
              <a:rPr lang="en-US" dirty="0"/>
              <a:t>Super PACs: a PAC that can accept unlimited contributions from individuals and corporations  to spend supporting a candidate as long as its efforts are not coordinated with the campaign.</a:t>
            </a:r>
          </a:p>
        </p:txBody>
      </p:sp>
    </p:spTree>
    <p:extLst>
      <p:ext uri="{BB962C8B-B14F-4D97-AF65-F5344CB8AC3E}">
        <p14:creationId xmlns:p14="http://schemas.microsoft.com/office/powerpoint/2010/main" val="202075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PS1Qx6l8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5262" y="653142"/>
            <a:ext cx="9981475" cy="56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1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y7TUtlPmq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4143" y="666206"/>
            <a:ext cx="10123714" cy="56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4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Presidential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in the Process</a:t>
            </a:r>
          </a:p>
          <a:p>
            <a:pPr lvl="1"/>
            <a:r>
              <a:rPr lang="en-US" dirty="0"/>
              <a:t>(Presidential) Primary Elections</a:t>
            </a:r>
          </a:p>
          <a:p>
            <a:pPr lvl="1"/>
            <a:r>
              <a:rPr lang="en-US" dirty="0"/>
              <a:t>National Convention</a:t>
            </a:r>
          </a:p>
          <a:p>
            <a:pPr lvl="1"/>
            <a:r>
              <a:rPr lang="en-US" dirty="0"/>
              <a:t>General Election</a:t>
            </a:r>
          </a:p>
          <a:p>
            <a:pPr lvl="2"/>
            <a:r>
              <a:rPr lang="en-US" dirty="0"/>
              <a:t>The Popular Vote</a:t>
            </a:r>
          </a:p>
          <a:p>
            <a:pPr lvl="2"/>
            <a:r>
              <a:rPr lang="en-US" dirty="0"/>
              <a:t>The Electoral Vote</a:t>
            </a:r>
          </a:p>
        </p:txBody>
      </p:sp>
    </p:spTree>
    <p:extLst>
      <p:ext uri="{BB962C8B-B14F-4D97-AF65-F5344CB8AC3E}">
        <p14:creationId xmlns:p14="http://schemas.microsoft.com/office/powerpoint/2010/main" val="279758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96F8-7A36-43D2-A1A8-181FB8FE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Primary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E89A2-9286-4A6B-B9E2-2863D3D24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Open Primary: voters can vote in a private voting booth in either party primary without disclosing their party affiliation</a:t>
            </a:r>
          </a:p>
          <a:p>
            <a:r>
              <a:rPr lang="en-US" dirty="0"/>
              <a:t>Closed Primary: voters can vote in a private voting booth choosing from only that party’s candidates after declaring their party affiliation</a:t>
            </a:r>
          </a:p>
          <a:p>
            <a:r>
              <a:rPr lang="en-US" dirty="0"/>
              <a:t>Caucus: small local meeting of party members designed to select candidates</a:t>
            </a:r>
          </a:p>
          <a:p>
            <a:r>
              <a:rPr lang="en-US" dirty="0"/>
              <a:t>Blanket Primary: voters can vote for candidates of more than one party—the general public can vote for any candidate in any primary</a:t>
            </a:r>
          </a:p>
          <a:p>
            <a:r>
              <a:rPr lang="en-US" dirty="0"/>
              <a:t>Runoff Primary: when the top two candidates compete against each other after no candidate receives a formal majority in the initial primary</a:t>
            </a:r>
          </a:p>
        </p:txBody>
      </p:sp>
    </p:spTree>
    <p:extLst>
      <p:ext uri="{BB962C8B-B14F-4D97-AF65-F5344CB8AC3E}">
        <p14:creationId xmlns:p14="http://schemas.microsoft.com/office/powerpoint/2010/main" val="171661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Primary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Statewide primary election of delegates to a political party’s national convention, held to determine a party’s presidential nominee.</a:t>
            </a:r>
          </a:p>
          <a:p>
            <a:pPr lvl="1"/>
            <a:r>
              <a:rPr lang="en-US" dirty="0"/>
              <a:t>January-June of an election year.</a:t>
            </a:r>
          </a:p>
          <a:p>
            <a:pPr lvl="1"/>
            <a:r>
              <a:rPr lang="en-US" dirty="0"/>
              <a:t>Serves to choose a state’s delegates to the national convention.</a:t>
            </a:r>
          </a:p>
          <a:p>
            <a:pPr lvl="1"/>
            <a:r>
              <a:rPr lang="en-US" dirty="0"/>
              <a:t>Narrows down the field of potential presidential candidates for each party, while giving the public general control of the nomination process.</a:t>
            </a:r>
          </a:p>
          <a:p>
            <a:pPr lvl="1"/>
            <a:r>
              <a:rPr lang="en-US" dirty="0"/>
              <a:t>“Beauty Contest” Primaries: presidential primary in which potential presidential candidates compete for popular votes but the results of which do not determine the state’s selection of delegates.</a:t>
            </a:r>
          </a:p>
        </p:txBody>
      </p:sp>
    </p:spTree>
    <p:extLst>
      <p:ext uri="{BB962C8B-B14F-4D97-AF65-F5344CB8AC3E}">
        <p14:creationId xmlns:p14="http://schemas.microsoft.com/office/powerpoint/2010/main" val="325424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6A60-3FA3-494E-B87B-118BA7B1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E94E-0772-4D9D-A494-A11E4483F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1.bp.blogspot.com/-XI23UIScfiY/XP5otlksEPI/AAAAAAAAEEM/_Zytjy9fL0YS-wWc3iJHajDZcVqN-vGkACLcBGAs/s640/2020.32.png">
            <a:extLst>
              <a:ext uri="{FF2B5EF4-FFF2-40B4-BE49-F238E27FC236}">
                <a16:creationId xmlns:a16="http://schemas.microsoft.com/office/drawing/2014/main" id="{471CCDC7-B34A-4859-9E3B-1D812BD1A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6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Primary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 delegates: a party leader or elected official who is given the right to vote at the party’s national convention and are not elected at the state level; created after weaker candidates were chosen as a special privilege to the party’s elected officials.</a:t>
            </a:r>
          </a:p>
          <a:p>
            <a:r>
              <a:rPr lang="en-US" dirty="0"/>
              <a:t>Front-runner: the presidential candidate who appears to be ahead at a given time during primary season.</a:t>
            </a:r>
          </a:p>
          <a:p>
            <a:r>
              <a:rPr lang="en-US" dirty="0"/>
              <a:t>Front-loading: the practice of moving presidential primaries forward to maximize impact and attention.</a:t>
            </a:r>
          </a:p>
          <a:p>
            <a:pPr lvl="1"/>
            <a:r>
              <a:rPr lang="en-US" dirty="0"/>
              <a:t>Super Tuesday: The Tuesday in March when a large number of states will hold their presidential primaries. </a:t>
            </a:r>
          </a:p>
        </p:txBody>
      </p:sp>
    </p:spTree>
    <p:extLst>
      <p:ext uri="{BB962C8B-B14F-4D97-AF65-F5344CB8AC3E}">
        <p14:creationId xmlns:p14="http://schemas.microsoft.com/office/powerpoint/2010/main" val="117659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2.bp.blogspot.com/_4u9lzZ9sqJk/Sa2N2wsDH4I/AAAAAAAABPs/fjd6ovcDJgs/s640/2008primaries.gif">
            <a:extLst>
              <a:ext uri="{FF2B5EF4-FFF2-40B4-BE49-F238E27FC236}">
                <a16:creationId xmlns:a16="http://schemas.microsoft.com/office/drawing/2014/main" id="{89E9FE26-FE06-4EDA-A652-9FDBE8BC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88" y="-1216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1.bp.blogspot.com/-Bpu3J1PyzWI/T1AXkpaNqGI/AAAAAAAAD8k/S7tJfZyTn8k/s640/2012.76.gif">
            <a:extLst>
              <a:ext uri="{FF2B5EF4-FFF2-40B4-BE49-F238E27FC236}">
                <a16:creationId xmlns:a16="http://schemas.microsoft.com/office/drawing/2014/main" id="{6FB2F547-613B-44EF-B5B3-37DCD8F6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23" y="121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3.bp.blogspot.com/-wIReBmHNzVA/Vq5KZ8rto5I/AAAAAAAACrc/agdcOacvWSc/s640/2016.74.png">
            <a:extLst>
              <a:ext uri="{FF2B5EF4-FFF2-40B4-BE49-F238E27FC236}">
                <a16:creationId xmlns:a16="http://schemas.microsoft.com/office/drawing/2014/main" id="{13989FCE-3952-4DD9-8B11-A36B7065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23" y="-91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1.bp.blogspot.com/-XI23UIScfiY/XP5otlksEPI/AAAAAAAAEEM/_Zytjy9fL0YS-wWc3iJHajDZcVqN-vGkACLcBGAs/s640/2020.32.png">
            <a:extLst>
              <a:ext uri="{FF2B5EF4-FFF2-40B4-BE49-F238E27FC236}">
                <a16:creationId xmlns:a16="http://schemas.microsoft.com/office/drawing/2014/main" id="{CC6471B0-4430-441C-8816-69A2752A7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51" y="-1513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Candidates are divided into two groups: self-starters and the recruited.</a:t>
            </a:r>
          </a:p>
          <a:p>
            <a:pPr lvl="1"/>
            <a:r>
              <a:rPr lang="en-US" dirty="0"/>
              <a:t>Self-starters get involved in politics to further their careers, carry out specific programs, or in response to issues/events.</a:t>
            </a:r>
          </a:p>
          <a:p>
            <a:pPr lvl="1"/>
            <a:r>
              <a:rPr lang="en-US" dirty="0"/>
              <a:t>Recruiting candidates is easier for some offices than others.</a:t>
            </a:r>
          </a:p>
          <a:p>
            <a:pPr lvl="1"/>
            <a:r>
              <a:rPr lang="en-US" dirty="0"/>
              <a:t>A third-party candidate will run knowing full well they won’t win, but will gain publicity for their views.</a:t>
            </a:r>
          </a:p>
          <a:p>
            <a:pPr lvl="1"/>
            <a:r>
              <a:rPr lang="en-US" dirty="0"/>
              <a:t>While issues are important personal goals are a central motivator.</a:t>
            </a:r>
          </a:p>
        </p:txBody>
      </p:sp>
    </p:spTree>
    <p:extLst>
      <p:ext uri="{BB962C8B-B14F-4D97-AF65-F5344CB8AC3E}">
        <p14:creationId xmlns:p14="http://schemas.microsoft.com/office/powerpoint/2010/main" val="228211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3-4 days with little to no media attention or drama.</a:t>
            </a:r>
          </a:p>
          <a:p>
            <a:pPr lvl="1"/>
            <a:r>
              <a:rPr lang="en-US" dirty="0"/>
              <a:t>Day 1: Speeches</a:t>
            </a:r>
          </a:p>
          <a:p>
            <a:pPr lvl="1"/>
            <a:r>
              <a:rPr lang="en-US" dirty="0"/>
              <a:t>Day 2: Committee reports &amp; party platform</a:t>
            </a:r>
          </a:p>
          <a:p>
            <a:pPr lvl="1"/>
            <a:r>
              <a:rPr lang="en-US" dirty="0"/>
              <a:t>Day 3: Presidential ballots</a:t>
            </a:r>
          </a:p>
          <a:p>
            <a:pPr lvl="1"/>
            <a:r>
              <a:rPr lang="en-US" dirty="0"/>
              <a:t>Day 4: Candidate acceptance speech &amp; VP</a:t>
            </a:r>
          </a:p>
        </p:txBody>
      </p:sp>
      <p:pic>
        <p:nvPicPr>
          <p:cNvPr id="6" name="Online Media 5" title="Republican Convention Roll Call Vote Attempt Leads to Chaos">
            <a:hlinkClick r:id="" action="ppaction://media"/>
            <a:extLst>
              <a:ext uri="{FF2B5EF4-FFF2-40B4-BE49-F238E27FC236}">
                <a16:creationId xmlns:a16="http://schemas.microsoft.com/office/drawing/2014/main" id="{2AE302B9-436A-48EF-BDC1-08500DC823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931" y="4167051"/>
            <a:ext cx="4215493" cy="2371215"/>
          </a:xfrm>
          <a:prstGeom prst="rect">
            <a:avLst/>
          </a:prstGeom>
        </p:spPr>
      </p:pic>
      <p:pic>
        <p:nvPicPr>
          <p:cNvPr id="7" name="Online Media 6" title="Roll call vote begins at DNC">
            <a:hlinkClick r:id="" action="ppaction://media"/>
            <a:extLst>
              <a:ext uri="{FF2B5EF4-FFF2-40B4-BE49-F238E27FC236}">
                <a16:creationId xmlns:a16="http://schemas.microsoft.com/office/drawing/2014/main" id="{53FE62E2-2926-4BC2-B2A7-8E3010A44E5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565414" y="4167051"/>
            <a:ext cx="4215493" cy="23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7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4999-3586-4EC6-BFE7-85A34E0A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72B5-35C0-46A3-8127-2CB154E1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federal elections are held on the first Tuesday after the first Monday in November as per the Constitution.</a:t>
            </a:r>
          </a:p>
          <a:p>
            <a:pPr lvl="1"/>
            <a:r>
              <a:rPr lang="en-US" dirty="0"/>
              <a:t>All states hold their elections on the same day, even when there are no federal candidates. </a:t>
            </a:r>
          </a:p>
          <a:p>
            <a:pPr lvl="1"/>
            <a:r>
              <a:rPr lang="en-US" dirty="0"/>
              <a:t>Special election: election to fill a vacancy</a:t>
            </a:r>
          </a:p>
          <a:p>
            <a:pPr lvl="1"/>
            <a:r>
              <a:rPr lang="en-US" dirty="0"/>
              <a:t>Recall election: election to remove a previously elected official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62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56AB-1359-44AA-8FD8-99E61F7E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6F31C-E1FC-407E-874B-33EC99B14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Ballots</a:t>
            </a:r>
          </a:p>
          <a:p>
            <a:pPr lvl="1"/>
            <a:r>
              <a:rPr lang="en-US" dirty="0"/>
              <a:t>Australian (Secret) Ballot: a secret ballot prepared, distributed, and counted by government officials at public expense.</a:t>
            </a:r>
          </a:p>
          <a:p>
            <a:pPr lvl="1"/>
            <a:r>
              <a:rPr lang="en-US" dirty="0"/>
              <a:t>Office-Block (Massachusetts) Ballot: general-election ballot in which candidates for elective office are grouped together under the title of the office; puts office/candidate above party.</a:t>
            </a:r>
          </a:p>
          <a:p>
            <a:pPr lvl="1"/>
            <a:r>
              <a:rPr lang="en-US" dirty="0"/>
              <a:t>Party-Column (Indiana) Ballot: general-election ballot in which all of a party’s candidates for elective office are arranged in one column under the party’s label &amp; symbol; puts party above office/candidate.</a:t>
            </a:r>
          </a:p>
          <a:p>
            <a:r>
              <a:rPr lang="en-US" dirty="0"/>
              <a:t>Fraud &amp; Mistakes</a:t>
            </a:r>
          </a:p>
          <a:p>
            <a:pPr lvl="1"/>
            <a:r>
              <a:rPr lang="en-US" dirty="0"/>
              <a:t>Often suspected, rarely proved.</a:t>
            </a:r>
          </a:p>
          <a:p>
            <a:pPr lvl="1"/>
            <a:r>
              <a:rPr lang="en-US" dirty="0"/>
              <a:t>Mistakes are few, but rarely result in what is described as “fraud”; it is usually the act of enterprising politically-minded individuals that cause voter fraud.</a:t>
            </a:r>
          </a:p>
        </p:txBody>
      </p:sp>
    </p:spTree>
    <p:extLst>
      <p:ext uri="{BB962C8B-B14F-4D97-AF65-F5344CB8AC3E}">
        <p14:creationId xmlns:p14="http://schemas.microsoft.com/office/powerpoint/2010/main" val="941623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1B38-C7AE-419A-AAB3-96138B79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8EE8-987C-448E-8A2B-ECFBE4BD2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America Vote Act (2002)</a:t>
            </a:r>
          </a:p>
          <a:p>
            <a:pPr lvl="1"/>
            <a:r>
              <a:rPr lang="en-US" dirty="0"/>
              <a:t>Established the US Election Assistance Commission</a:t>
            </a:r>
          </a:p>
          <a:p>
            <a:pPr lvl="2"/>
            <a:r>
              <a:rPr lang="en-US" dirty="0"/>
              <a:t>Set standards for voting machines</a:t>
            </a:r>
          </a:p>
          <a:p>
            <a:pPr lvl="2"/>
            <a:r>
              <a:rPr lang="en-US" dirty="0"/>
              <a:t>Distribute funds to help communities obtain new, easier-to-us machines.</a:t>
            </a:r>
          </a:p>
          <a:p>
            <a:pPr lvl="1"/>
            <a:r>
              <a:rPr lang="en-US" dirty="0"/>
              <a:t>Most voting machines keep records digitally, making them subject to fraud, so both paper and digital records are counted against each other.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0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073"/>
            <a:ext cx="10515600" cy="4351338"/>
          </a:xfrm>
        </p:spPr>
        <p:txBody>
          <a:bodyPr/>
          <a:lstStyle/>
          <a:p>
            <a:r>
              <a:rPr lang="en-US" dirty="0"/>
              <a:t>In the presidential election, the popular vote happens first.</a:t>
            </a:r>
          </a:p>
          <a:p>
            <a:r>
              <a:rPr lang="en-US" dirty="0"/>
              <a:t>Swing States: states whose votes often shift from one party to the other and/or generally increase or decrease every election year </a:t>
            </a:r>
          </a:p>
          <a:p>
            <a:pPr lvl="1"/>
            <a:r>
              <a:rPr lang="en-US" dirty="0"/>
              <a:t>Battleground states: a state likely to be so closely fought that the campaigns devote extra effort to winning the popular and electoral vote there.</a:t>
            </a:r>
          </a:p>
        </p:txBody>
      </p:sp>
      <p:pic>
        <p:nvPicPr>
          <p:cNvPr id="4098" name="Picture 2" descr="Image result for electoral map 2004">
            <a:extLst>
              <a:ext uri="{FF2B5EF4-FFF2-40B4-BE49-F238E27FC236}">
                <a16:creationId xmlns:a16="http://schemas.microsoft.com/office/drawing/2014/main" id="{04EA5B17-5327-46DE-8FEC-CEB76088E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2" t="8596"/>
          <a:stretch/>
        </p:blipFill>
        <p:spPr bwMode="auto">
          <a:xfrm>
            <a:off x="627797" y="3936111"/>
            <a:ext cx="1937981" cy="28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lectoral map 2008">
            <a:extLst>
              <a:ext uri="{FF2B5EF4-FFF2-40B4-BE49-F238E27FC236}">
                <a16:creationId xmlns:a16="http://schemas.microsoft.com/office/drawing/2014/main" id="{29945BCF-B3A0-4950-B994-81CBE190E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2" t="8596"/>
          <a:stretch/>
        </p:blipFill>
        <p:spPr bwMode="auto">
          <a:xfrm>
            <a:off x="3261817" y="3936111"/>
            <a:ext cx="1937980" cy="28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lectoral map 2012">
            <a:extLst>
              <a:ext uri="{FF2B5EF4-FFF2-40B4-BE49-F238E27FC236}">
                <a16:creationId xmlns:a16="http://schemas.microsoft.com/office/drawing/2014/main" id="{09410532-809F-4784-9A7D-F64BF0B4B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2" t="8744"/>
          <a:stretch/>
        </p:blipFill>
        <p:spPr bwMode="auto">
          <a:xfrm>
            <a:off x="6338010" y="3936112"/>
            <a:ext cx="1967492" cy="28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270towin.com/historical_maps/2016_large.png">
            <a:extLst>
              <a:ext uri="{FF2B5EF4-FFF2-40B4-BE49-F238E27FC236}">
                <a16:creationId xmlns:a16="http://schemas.microsoft.com/office/drawing/2014/main" id="{D48A341F-F77A-4A2E-8FEA-0E21FA65B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7" t="8614"/>
          <a:stretch/>
        </p:blipFill>
        <p:spPr bwMode="auto">
          <a:xfrm>
            <a:off x="9633443" y="3936109"/>
            <a:ext cx="1889023" cy="28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75657-833F-4427-85B5-4D5DD76E26F5}"/>
              </a:ext>
            </a:extLst>
          </p:cNvPr>
          <p:cNvSpPr txBox="1"/>
          <p:nvPr/>
        </p:nvSpPr>
        <p:spPr>
          <a:xfrm>
            <a:off x="11245755" y="6482687"/>
            <a:ext cx="73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39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in the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Voters can vote for more than one thing on a ballot, this includes the presidential ballot.</a:t>
            </a:r>
          </a:p>
          <a:p>
            <a:r>
              <a:rPr lang="en-US" dirty="0"/>
              <a:t>Voter turnout: the percentage of citizens taking part in the election process; the number of eligible voters who actually show up on election day to cast their ballots.</a:t>
            </a:r>
          </a:p>
          <a:p>
            <a:pPr lvl="1"/>
            <a:r>
              <a:rPr lang="en-US" dirty="0"/>
              <a:t>Voter turnout is generally low in the US, and has hovered between 50 and 60% for the last two decades.</a:t>
            </a:r>
          </a:p>
          <a:p>
            <a:pPr lvl="1"/>
            <a:r>
              <a:rPr lang="en-US" dirty="0"/>
              <a:t>The general cause for this has been decided to be voter apathy or cynicism, but may also be bad measurements.</a:t>
            </a:r>
          </a:p>
          <a:p>
            <a:pPr lvl="2"/>
            <a:r>
              <a:rPr lang="en-US" dirty="0"/>
              <a:t>Rational Ignorance Effect: when people purposely and rationally decide not to become informed on an issue because they believe their vote is not likely to make a difference showing a lack of incentive to seek the necessary information to cast an intelligent ballot.</a:t>
            </a:r>
          </a:p>
        </p:txBody>
      </p:sp>
    </p:spTree>
    <p:extLst>
      <p:ext uri="{BB962C8B-B14F-4D97-AF65-F5344CB8AC3E}">
        <p14:creationId xmlns:p14="http://schemas.microsoft.com/office/powerpoint/2010/main" val="1122207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Your 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pages 325-334, answer the following questions to include in your notes for this chapter. It will be helpful to copy down the questions.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does low voter turnout represent a threat to democracy?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does low voter turnout simulate the free rider effect?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are the factors that influence who votes?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each of the following influence people not to vote?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Uninformative media coverage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Negative campaigning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Negative voter efficacy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Describe THREE historical restrictions to voter eligibility and how they have since been eliminated.</a:t>
            </a:r>
          </a:p>
        </p:txBody>
      </p:sp>
    </p:spTree>
    <p:extLst>
      <p:ext uri="{BB962C8B-B14F-4D97-AF65-F5344CB8AC3E}">
        <p14:creationId xmlns:p14="http://schemas.microsoft.com/office/powerpoint/2010/main" val="2202265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DD07A-8ECA-4393-87A9-C14E7DDE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0A50-BA29-4097-9FF6-60AD90C5C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popular vote, the electoral vote is cast.</a:t>
            </a:r>
          </a:p>
          <a:p>
            <a:pPr lvl="1"/>
            <a:r>
              <a:rPr lang="en-US" dirty="0"/>
              <a:t>When people vote for president they are telling an elector from that party how to vote.</a:t>
            </a:r>
          </a:p>
          <a:p>
            <a:pPr lvl="1"/>
            <a:r>
              <a:rPr lang="en-US" dirty="0"/>
              <a:t>There are 538 electors in the Electoral College.</a:t>
            </a:r>
          </a:p>
          <a:p>
            <a:pPr lvl="2"/>
            <a:r>
              <a:rPr lang="en-US" dirty="0"/>
              <a:t>A state’s electoral vote is equal to its congressional representation.</a:t>
            </a:r>
          </a:p>
          <a:p>
            <a:pPr lvl="1"/>
            <a:r>
              <a:rPr lang="en-US" dirty="0"/>
              <a:t>This vote happens in December. </a:t>
            </a:r>
          </a:p>
          <a:p>
            <a:pPr lvl="2"/>
            <a:r>
              <a:rPr lang="en-US" dirty="0"/>
              <a:t>While most electoral votes follow the popular vote, only 29 states have laws making sure of it.</a:t>
            </a:r>
          </a:p>
          <a:p>
            <a:pPr lvl="2"/>
            <a:r>
              <a:rPr lang="en-US" dirty="0"/>
              <a:t>Faithless elector: an elector that does not vote for the presidential and/or vice presidential candidate they pledged to vote for.</a:t>
            </a:r>
          </a:p>
        </p:txBody>
      </p:sp>
    </p:spTree>
    <p:extLst>
      <p:ext uri="{BB962C8B-B14F-4D97-AF65-F5344CB8AC3E}">
        <p14:creationId xmlns:p14="http://schemas.microsoft.com/office/powerpoint/2010/main" val="1689501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EB71-225D-4D6D-BCB0-DC6C34B1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 Electoral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11F14-60D3-429B-ABFF-A42510848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lectoral college map 2016">
            <a:extLst>
              <a:ext uri="{FF2B5EF4-FFF2-40B4-BE49-F238E27FC236}">
                <a16:creationId xmlns:a16="http://schemas.microsoft.com/office/drawing/2014/main" id="{D4C34E51-AFA0-4933-88C3-88044E9BA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4931" y="1325216"/>
            <a:ext cx="7400097" cy="55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8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AFA4-FF39-4EDC-B418-ED54E9CE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Amendment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04614-1DC6-4147-A05A-EE6F6945C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642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“While Federal law does not govern the general appearance of the Certificates, they must contain two distinct lists—one for President and one for Vice President.”</a:t>
            </a:r>
          </a:p>
          <a:p>
            <a:r>
              <a:rPr lang="en-US" dirty="0"/>
              <a:t>New Mexico’s 2016 Electoral Ballot</a:t>
            </a:r>
          </a:p>
          <a:p>
            <a:pPr lvl="1"/>
            <a:r>
              <a:rPr lang="en-US" dirty="0"/>
              <a:t>One “ballot” for president</a:t>
            </a:r>
          </a:p>
          <a:p>
            <a:pPr lvl="1"/>
            <a:r>
              <a:rPr lang="en-US" dirty="0"/>
              <a:t>One “ballot” for VP</a:t>
            </a:r>
          </a:p>
          <a:p>
            <a:pPr lvl="1"/>
            <a:r>
              <a:rPr lang="en-US" dirty="0"/>
              <a:t>State seal</a:t>
            </a:r>
          </a:p>
          <a:p>
            <a:pPr lvl="1"/>
            <a:r>
              <a:rPr lang="en-US" dirty="0"/>
              <a:t>Electors’ signatures</a:t>
            </a:r>
          </a:p>
          <a:p>
            <a:pPr lvl="1"/>
            <a:r>
              <a:rPr lang="en-US" dirty="0"/>
              <a:t>State official’s signature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4F44A-7F33-481B-A591-27D6FAB35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20855" r="40217" b="21145"/>
          <a:stretch/>
        </p:blipFill>
        <p:spPr>
          <a:xfrm>
            <a:off x="7050155" y="25641"/>
            <a:ext cx="5141845" cy="690278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2751DC6-38BE-49D7-AF0D-D10650877B2B}"/>
              </a:ext>
            </a:extLst>
          </p:cNvPr>
          <p:cNvCxnSpPr>
            <a:cxnSpLocks/>
          </p:cNvCxnSpPr>
          <p:nvPr/>
        </p:nvCxnSpPr>
        <p:spPr>
          <a:xfrm flipV="1">
            <a:off x="4956313" y="3723861"/>
            <a:ext cx="2875722" cy="450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BAACD3-B42F-4A53-B187-D4D2C1187DBB}"/>
              </a:ext>
            </a:extLst>
          </p:cNvPr>
          <p:cNvCxnSpPr>
            <a:cxnSpLocks/>
          </p:cNvCxnSpPr>
          <p:nvPr/>
        </p:nvCxnSpPr>
        <p:spPr>
          <a:xfrm flipV="1">
            <a:off x="4253948" y="4293704"/>
            <a:ext cx="3578087" cy="3313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340F1E-57E9-4879-95BA-8754863B6806}"/>
              </a:ext>
            </a:extLst>
          </p:cNvPr>
          <p:cNvSpPr txBox="1"/>
          <p:nvPr/>
        </p:nvSpPr>
        <p:spPr>
          <a:xfrm>
            <a:off x="225287" y="6440557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1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Nomination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controlled by state laws that favor the two major parties.</a:t>
            </a:r>
          </a:p>
          <a:p>
            <a:pPr lvl="1"/>
            <a:r>
              <a:rPr lang="en-US" dirty="0"/>
              <a:t>The first step is often filing a petition and gathering signatures, and paying a fee. </a:t>
            </a:r>
          </a:p>
          <a:p>
            <a:pPr lvl="1"/>
            <a:r>
              <a:rPr lang="en-US" dirty="0"/>
              <a:t>For some higher offices, a candidate may need to be formally nominated a state convention. </a:t>
            </a:r>
          </a:p>
          <a:p>
            <a:pPr lvl="2"/>
            <a:r>
              <a:rPr lang="en-US" dirty="0"/>
              <a:t>This may include a primary election, in which multiple candidates vie for their party’s nomination.</a:t>
            </a:r>
          </a:p>
        </p:txBody>
      </p:sp>
    </p:spTree>
    <p:extLst>
      <p:ext uri="{BB962C8B-B14F-4D97-AF65-F5344CB8AC3E}">
        <p14:creationId xmlns:p14="http://schemas.microsoft.com/office/powerpoint/2010/main" val="4180678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BC3D-1B5B-472E-A29C-4DFB4ADF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Criticisms of the Electoral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EBD0C-D516-48ED-A29D-918D51DD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put in place by the writers of the Constitution to keep the election of president and vice president indirectly out of the hands of the “excitable masses”.</a:t>
            </a:r>
          </a:p>
          <a:p>
            <a:pPr lvl="1"/>
            <a:r>
              <a:rPr lang="en-US" dirty="0"/>
              <a:t>A candidate can lose the popular vote and still win the electoral vote.</a:t>
            </a:r>
          </a:p>
          <a:p>
            <a:pPr lvl="1"/>
            <a:r>
              <a:rPr lang="en-US" dirty="0"/>
              <a:t>It’s a winner-take-all system (except for ME and NE).</a:t>
            </a:r>
          </a:p>
          <a:p>
            <a:pPr lvl="1"/>
            <a:r>
              <a:rPr lang="en-US" dirty="0"/>
              <a:t>Favors states with smaller populations.</a:t>
            </a:r>
          </a:p>
          <a:p>
            <a:pPr lvl="1"/>
            <a:r>
              <a:rPr lang="en-US" dirty="0"/>
              <a:t>Attention of media and candidates is often focused on battleground states. </a:t>
            </a:r>
          </a:p>
        </p:txBody>
      </p:sp>
    </p:spTree>
    <p:extLst>
      <p:ext uri="{BB962C8B-B14F-4D97-AF65-F5344CB8AC3E}">
        <p14:creationId xmlns:p14="http://schemas.microsoft.com/office/powerpoint/2010/main" val="334104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EF38-01F1-4507-BDFC-9451FFC9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FFC3-00BD-408C-A038-4BDB6D74C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popular and electoral votes have been cast, everything is sent to Congress.</a:t>
            </a:r>
          </a:p>
          <a:p>
            <a:pPr lvl="1"/>
            <a:r>
              <a:rPr lang="en-US" dirty="0"/>
              <a:t>Congress will usually open its session with the formal counting of the votes.</a:t>
            </a:r>
          </a:p>
          <a:p>
            <a:pPr lvl="1"/>
            <a:r>
              <a:rPr lang="en-US" dirty="0"/>
              <a:t>If no candidate receives a majority of the electoral vote, the election will be pushed to the House of Representatives who will choose from the top three.</a:t>
            </a:r>
          </a:p>
          <a:p>
            <a:pPr lvl="2"/>
            <a:r>
              <a:rPr lang="en-US" dirty="0"/>
              <a:t>Each STATE will vote, resulting in a max of 50 votes, based on plurality among the representatives. </a:t>
            </a:r>
          </a:p>
          <a:p>
            <a:pPr lvl="2"/>
            <a:r>
              <a:rPr lang="en-US" dirty="0"/>
              <a:t>This has happened twice.  </a:t>
            </a:r>
          </a:p>
        </p:txBody>
      </p:sp>
    </p:spTree>
    <p:extLst>
      <p:ext uri="{BB962C8B-B14F-4D97-AF65-F5344CB8AC3E}">
        <p14:creationId xmlns:p14="http://schemas.microsoft.com/office/powerpoint/2010/main" val="2890014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976-C822-4BAF-ACE4-EA855212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Whole Process</a:t>
            </a:r>
          </a:p>
        </p:txBody>
      </p:sp>
      <p:pic>
        <p:nvPicPr>
          <p:cNvPr id="4" name="Online Media 3" title="Electoral College and the National Archives (2016)">
            <a:hlinkClick r:id="" action="ppaction://media"/>
            <a:extLst>
              <a:ext uri="{FF2B5EF4-FFF2-40B4-BE49-F238E27FC236}">
                <a16:creationId xmlns:a16="http://schemas.microsoft.com/office/drawing/2014/main" id="{FCF5AD2B-1D44-442B-A6E9-9807FC0B6A3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9896" y="1364974"/>
            <a:ext cx="9311113" cy="52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8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Executive Branch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President</a:t>
            </a:r>
          </a:p>
          <a:p>
            <a:pPr lvl="1"/>
            <a:r>
              <a:rPr lang="en-US" dirty="0"/>
              <a:t>Natural-born citizen</a:t>
            </a:r>
          </a:p>
          <a:p>
            <a:pPr lvl="1"/>
            <a:r>
              <a:rPr lang="en-US" dirty="0"/>
              <a:t>14 year resident</a:t>
            </a:r>
          </a:p>
          <a:p>
            <a:pPr lvl="1"/>
            <a:r>
              <a:rPr lang="en-US" dirty="0"/>
              <a:t>35 years old</a:t>
            </a:r>
          </a:p>
          <a:p>
            <a:r>
              <a:rPr lang="en-US" dirty="0"/>
              <a:t>Vice President</a:t>
            </a:r>
          </a:p>
          <a:p>
            <a:pPr lvl="1"/>
            <a:r>
              <a:rPr lang="en-US" dirty="0"/>
              <a:t>Same as President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Legislative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Senator</a:t>
            </a:r>
          </a:p>
          <a:p>
            <a:pPr lvl="1"/>
            <a:r>
              <a:rPr lang="en-US" dirty="0"/>
              <a:t>30 years old</a:t>
            </a:r>
          </a:p>
          <a:p>
            <a:pPr lvl="1"/>
            <a:r>
              <a:rPr lang="en-US" dirty="0"/>
              <a:t>9 year citizen</a:t>
            </a:r>
          </a:p>
          <a:p>
            <a:pPr lvl="1"/>
            <a:r>
              <a:rPr lang="en-US" dirty="0"/>
              <a:t>From state they represent</a:t>
            </a:r>
          </a:p>
          <a:p>
            <a:r>
              <a:rPr lang="en-US" dirty="0"/>
              <a:t>Representative</a:t>
            </a:r>
          </a:p>
          <a:p>
            <a:pPr lvl="1"/>
            <a:r>
              <a:rPr lang="en-US" dirty="0"/>
              <a:t>25 years old</a:t>
            </a:r>
          </a:p>
          <a:p>
            <a:pPr lvl="1"/>
            <a:r>
              <a:rPr lang="en-US" dirty="0"/>
              <a:t>7 year citizen</a:t>
            </a:r>
          </a:p>
          <a:p>
            <a:pPr lvl="1"/>
            <a:r>
              <a:rPr lang="en-US" dirty="0"/>
              <a:t>From district they represent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19305" y="298359"/>
            <a:ext cx="2599508" cy="1459093"/>
            <a:chOff x="4219305" y="298359"/>
            <a:chExt cx="2599508" cy="1459093"/>
          </a:xfrm>
        </p:grpSpPr>
        <p:sp>
          <p:nvSpPr>
            <p:cNvPr id="8" name="Cloud Callout 7"/>
            <p:cNvSpPr/>
            <p:nvPr/>
          </p:nvSpPr>
          <p:spPr>
            <a:xfrm rot="282316">
              <a:off x="4219305" y="298359"/>
              <a:ext cx="2599508" cy="1459093"/>
            </a:xfrm>
            <a:prstGeom prst="cloudCallout">
              <a:avLst>
                <a:gd name="adj1" fmla="val -92076"/>
                <a:gd name="adj2" fmla="val 260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24251" y="548640"/>
              <a:ext cx="1763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All must be elected to office.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Diversity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passage of civil rights legislation in the 1960s made it a possibility for more minority candidates to run and actually get elected. </a:t>
            </a:r>
          </a:p>
          <a:p>
            <a:pPr lvl="1"/>
            <a:r>
              <a:rPr lang="en-US" dirty="0"/>
              <a:t>By 2013, an estimated over 10K African-Americans had been elected, including president at the time, Barack Obama.</a:t>
            </a:r>
          </a:p>
          <a:p>
            <a:pPr lvl="1"/>
            <a:r>
              <a:rPr lang="en-US" dirty="0"/>
              <a:t>In 2014, 182 women ran for positions in Congress; 256 ran in 2018, representing an almost 150% increase.</a:t>
            </a:r>
          </a:p>
          <a:p>
            <a:pPr lvl="1"/>
            <a:r>
              <a:rPr lang="en-US" dirty="0"/>
              <a:t>The 2018 midterm elections also created the most diverse Congress to date, including the first all-minority delegation (NM), the first Muslim representatives, the first female Native American representatives, the youngest representative, and many historic state firsts including the first Native American governor, the first openly-gay governor, and more.</a:t>
            </a:r>
          </a:p>
        </p:txBody>
      </p:sp>
    </p:spTree>
    <p:extLst>
      <p:ext uri="{BB962C8B-B14F-4D97-AF65-F5344CB8AC3E}">
        <p14:creationId xmlns:p14="http://schemas.microsoft.com/office/powerpoint/2010/main" val="37851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Campaigns require strong organization, expertise in polling and marketing, extended use of technology, and lots and lots of money.</a:t>
            </a:r>
          </a:p>
          <a:p>
            <a:pPr lvl="1"/>
            <a:r>
              <a:rPr lang="en-US" dirty="0"/>
              <a:t>The goal is always the same though; convincing voters to choose your candidate.</a:t>
            </a:r>
          </a:p>
          <a:p>
            <a:pPr lvl="1"/>
            <a:r>
              <a:rPr lang="en-US" dirty="0"/>
              <a:t>Party-centered vs. candidate-centered campaigns: parties having the most influence (you’re voting for them because they belong to x party) as opposed to candidates having the most influence (you’re voting for them because of this more superficial reason).</a:t>
            </a:r>
          </a:p>
          <a:p>
            <a:pPr lvl="2"/>
            <a:r>
              <a:rPr lang="en-US" dirty="0"/>
              <a:t>It is more beneficial today to run a candidate-centered campaigns as less of the population identifies with one particular party. </a:t>
            </a:r>
          </a:p>
          <a:p>
            <a:pPr lvl="2"/>
            <a:r>
              <a:rPr lang="en-US" dirty="0"/>
              <a:t>This means that a candidate must “provide a persuasive cases for [their] election to party identifiers and to the growing class of independent voters.”</a:t>
            </a:r>
          </a:p>
        </p:txBody>
      </p:sp>
    </p:spTree>
    <p:extLst>
      <p:ext uri="{BB962C8B-B14F-4D97-AF65-F5344CB8AC3E}">
        <p14:creationId xmlns:p14="http://schemas.microsoft.com/office/powerpoint/2010/main" val="192015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campaigns use a professional staff.</a:t>
            </a:r>
          </a:p>
          <a:p>
            <a:pPr lvl="1"/>
            <a:r>
              <a:rPr lang="en-US" dirty="0"/>
              <a:t>Political consultant: hired to devise campaign strategy and manage the campaign overall.</a:t>
            </a:r>
          </a:p>
          <a:p>
            <a:pPr lvl="1"/>
            <a:r>
              <a:rPr lang="en-US" dirty="0"/>
              <a:t>Finance Chair: directs fundraising and campaign spending, oversees compliance with campaign finance laws and reporting requirements.</a:t>
            </a:r>
          </a:p>
          <a:p>
            <a:pPr lvl="1"/>
            <a:r>
              <a:rPr lang="en-US" dirty="0"/>
              <a:t>Pollster: the person or firm who conducts public opinion polls for the campaign.</a:t>
            </a:r>
          </a:p>
          <a:p>
            <a:pPr lvl="1"/>
            <a:r>
              <a:rPr lang="en-US" dirty="0"/>
              <a:t>Communications director: plans the communication strategy and advertising campaign for the candidate.</a:t>
            </a:r>
          </a:p>
          <a:p>
            <a:pPr lvl="1"/>
            <a:r>
              <a:rPr lang="en-US" dirty="0"/>
              <a:t>Press Secretary: individual who interacts with the journalists covering the campaign.</a:t>
            </a:r>
          </a:p>
        </p:txBody>
      </p:sp>
    </p:spTree>
    <p:extLst>
      <p:ext uri="{BB962C8B-B14F-4D97-AF65-F5344CB8AC3E}">
        <p14:creationId xmlns:p14="http://schemas.microsoft.com/office/powerpoint/2010/main" val="320687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Strategy of Winning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US uses a plurality voting system where the runner-up gets nothing, campaigns focus on their visibility, message, and overall strategy to make sure they have the highest possible chance of winning.</a:t>
            </a:r>
          </a:p>
          <a:p>
            <a:pPr lvl="1"/>
            <a:r>
              <a:rPr lang="en-US" dirty="0"/>
              <a:t>Visibility: how well known the candidate is, name/face recognition.</a:t>
            </a:r>
          </a:p>
          <a:p>
            <a:pPr lvl="1"/>
            <a:r>
              <a:rPr lang="en-US" dirty="0"/>
              <a:t>Tracking polls: a poll taken for the candidate on a nearly daily basis as Election Day approaches. </a:t>
            </a:r>
          </a:p>
          <a:p>
            <a:pPr lvl="1"/>
            <a:r>
              <a:rPr lang="en-US" dirty="0"/>
              <a:t>Focus Group: small group who are led in discussion by a consultant in order to gather opinions and responses to candidates and issues. </a:t>
            </a:r>
          </a:p>
          <a:p>
            <a:pPr lvl="1"/>
            <a:r>
              <a:rPr lang="en-US" dirty="0"/>
              <a:t>The goal of the media/ad strategy of the campaign is for the public to “accept and support the image of the candidate created by the campaign.”</a:t>
            </a:r>
          </a:p>
        </p:txBody>
      </p:sp>
    </p:spTree>
    <p:extLst>
      <p:ext uri="{BB962C8B-B14F-4D97-AF65-F5344CB8AC3E}">
        <p14:creationId xmlns:p14="http://schemas.microsoft.com/office/powerpoint/2010/main" val="386641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multitude of laws now restricts campaign financing and spending.</a:t>
            </a:r>
          </a:p>
          <a:p>
            <a:pPr lvl="1"/>
            <a:r>
              <a:rPr lang="en-US" dirty="0"/>
              <a:t>Corrupt practices acts: series of laws passed by Congress in attempt to limit and regulate the size and sources of contributions and expenditures in political campaigns. </a:t>
            </a:r>
          </a:p>
          <a:p>
            <a:pPr lvl="1"/>
            <a:r>
              <a:rPr lang="en-US" dirty="0"/>
              <a:t>Hatch Act (1939): restricted the political activities of gov’t employees, and prohibited political groups from spending more $3M on campaigns and limited individual contributions to political groups to $5K.</a:t>
            </a:r>
          </a:p>
          <a:p>
            <a:pPr lvl="1"/>
            <a:r>
              <a:rPr lang="en-US" dirty="0"/>
              <a:t>Federal Election Campaign Act (1971): replaced all past campaign finance laws, no limit on overall spending but on areas in which it could be spent, personal contributions, individual and group contributions, and created public funding.</a:t>
            </a:r>
          </a:p>
        </p:txBody>
      </p:sp>
    </p:spTree>
    <p:extLst>
      <p:ext uri="{BB962C8B-B14F-4D97-AF65-F5344CB8AC3E}">
        <p14:creationId xmlns:p14="http://schemas.microsoft.com/office/powerpoint/2010/main" val="201948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2255</Words>
  <Application>Microsoft Office PowerPoint</Application>
  <PresentationFormat>Widescreen</PresentationFormat>
  <Paragraphs>177</Paragraphs>
  <Slides>32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AP Government</vt:lpstr>
      <vt:lpstr>Candidates</vt:lpstr>
      <vt:lpstr>The Nomination Process</vt:lpstr>
      <vt:lpstr>Eligibility</vt:lpstr>
      <vt:lpstr>Candidate Diversity</vt:lpstr>
      <vt:lpstr>Campaigns</vt:lpstr>
      <vt:lpstr>Campaigns</vt:lpstr>
      <vt:lpstr>The Strategy of Winning</vt:lpstr>
      <vt:lpstr>Financing</vt:lpstr>
      <vt:lpstr>Notes on Your Own</vt:lpstr>
      <vt:lpstr>Reaction</vt:lpstr>
      <vt:lpstr>PowerPoint Presentation</vt:lpstr>
      <vt:lpstr>PowerPoint Presentation</vt:lpstr>
      <vt:lpstr>The Presidential Campaign</vt:lpstr>
      <vt:lpstr>Types of Primary Elections</vt:lpstr>
      <vt:lpstr>Presidential Primary Elections</vt:lpstr>
      <vt:lpstr>PowerPoint Presentation</vt:lpstr>
      <vt:lpstr>Presidential Primary Elections</vt:lpstr>
      <vt:lpstr>PowerPoint Presentation</vt:lpstr>
      <vt:lpstr>National Conventions</vt:lpstr>
      <vt:lpstr>Elections</vt:lpstr>
      <vt:lpstr>Elections</vt:lpstr>
      <vt:lpstr>Election Reform</vt:lpstr>
      <vt:lpstr>The General Election</vt:lpstr>
      <vt:lpstr>Voting in the US</vt:lpstr>
      <vt:lpstr>Notes on Your Own</vt:lpstr>
      <vt:lpstr>The General Election</vt:lpstr>
      <vt:lpstr>Th Electoral College</vt:lpstr>
      <vt:lpstr>12th Amendment in Action</vt:lpstr>
      <vt:lpstr>Criticisms of the Electoral College</vt:lpstr>
      <vt:lpstr>The General Election</vt:lpstr>
      <vt:lpstr>The Whole Process</vt:lpstr>
    </vt:vector>
  </TitlesOfParts>
  <Company>GMCS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Government</dc:title>
  <dc:creator>Jennifer Crowe</dc:creator>
  <cp:lastModifiedBy>Jennifer Crowe</cp:lastModifiedBy>
  <cp:revision>33</cp:revision>
  <dcterms:created xsi:type="dcterms:W3CDTF">2019-06-10T15:55:46Z</dcterms:created>
  <dcterms:modified xsi:type="dcterms:W3CDTF">2020-03-11T15:49:06Z</dcterms:modified>
</cp:coreProperties>
</file>